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21" r:id="rId2"/>
    <p:sldId id="382" r:id="rId3"/>
    <p:sldId id="412" r:id="rId4"/>
    <p:sldId id="413" r:id="rId5"/>
    <p:sldId id="411" r:id="rId6"/>
    <p:sldId id="414" r:id="rId7"/>
    <p:sldId id="415" r:id="rId8"/>
    <p:sldId id="416" r:id="rId9"/>
    <p:sldId id="417" r:id="rId10"/>
    <p:sldId id="418" r:id="rId11"/>
    <p:sldId id="420" r:id="rId12"/>
    <p:sldId id="419" r:id="rId13"/>
    <p:sldId id="421" r:id="rId14"/>
    <p:sldId id="422" r:id="rId15"/>
    <p:sldId id="423" r:id="rId16"/>
    <p:sldId id="424" r:id="rId17"/>
    <p:sldId id="425" r:id="rId18"/>
    <p:sldId id="426" r:id="rId19"/>
    <p:sldId id="428" r:id="rId20"/>
    <p:sldId id="429" r:id="rId21"/>
    <p:sldId id="427" r:id="rId22"/>
    <p:sldId id="430" r:id="rId23"/>
    <p:sldId id="431" r:id="rId24"/>
    <p:sldId id="433" r:id="rId25"/>
    <p:sldId id="432" r:id="rId26"/>
    <p:sldId id="434" r:id="rId27"/>
    <p:sldId id="435" r:id="rId28"/>
    <p:sldId id="436" r:id="rId29"/>
    <p:sldId id="437" r:id="rId30"/>
    <p:sldId id="438" r:id="rId31"/>
    <p:sldId id="440" r:id="rId32"/>
    <p:sldId id="439" r:id="rId33"/>
    <p:sldId id="441" r:id="rId34"/>
    <p:sldId id="442" r:id="rId35"/>
    <p:sldId id="443" r:id="rId36"/>
    <p:sldId id="444" r:id="rId37"/>
    <p:sldId id="445" r:id="rId38"/>
    <p:sldId id="446" r:id="rId39"/>
    <p:sldId id="447" r:id="rId40"/>
    <p:sldId id="449" r:id="rId41"/>
    <p:sldId id="448" r:id="rId42"/>
    <p:sldId id="450" r:id="rId43"/>
    <p:sldId id="451" r:id="rId44"/>
    <p:sldId id="452" r:id="rId45"/>
    <p:sldId id="453" r:id="rId46"/>
    <p:sldId id="454" r:id="rId47"/>
    <p:sldId id="456" r:id="rId48"/>
    <p:sldId id="455" r:id="rId49"/>
    <p:sldId id="457" r:id="rId50"/>
    <p:sldId id="458" r:id="rId51"/>
    <p:sldId id="459" r:id="rId52"/>
    <p:sldId id="460" r:id="rId53"/>
    <p:sldId id="461" r:id="rId54"/>
    <p:sldId id="462" r:id="rId55"/>
    <p:sldId id="463" r:id="rId56"/>
    <p:sldId id="464" r:id="rId57"/>
    <p:sldId id="465" r:id="rId58"/>
    <p:sldId id="466" r:id="rId59"/>
    <p:sldId id="467"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9F604C"/>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47</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19</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B3B5F52A-E4D4-4CCF-895D-E399B4B7CB98}"/>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BCCE7B4-6832-4786-B227-AD37CB5FD527}"/>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6" name="页脚占位符 5">
            <a:extLst>
              <a:ext uri="{FF2B5EF4-FFF2-40B4-BE49-F238E27FC236}">
                <a16:creationId xmlns="" xmlns:a16="http://schemas.microsoft.com/office/drawing/2014/main"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F61A383-289D-4AA6-8720-70381A93CE45}"/>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0B1E13E-DB4C-422A-91E6-64376045E97D}"/>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4" name="页脚占位符 3">
            <a:extLst>
              <a:ext uri="{FF2B5EF4-FFF2-40B4-BE49-F238E27FC236}">
                <a16:creationId xmlns=""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4969542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8B2ACAF-C2EF-4003-9787-22918D029CFF}"/>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19F660A4-EA24-4117-B830-EE536BA7752A}"/>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912A7406-43BE-4D28-B999-44FD5DCA6800}"/>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6" name="页脚占位符 5">
            <a:extLst>
              <a:ext uri="{FF2B5EF4-FFF2-40B4-BE49-F238E27FC236}">
                <a16:creationId xmlns="" xmlns:a16="http://schemas.microsoft.com/office/drawing/2014/main"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7C3F2322-2429-45A8-88C6-E18888867732}"/>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8" name="页脚占位符 7">
            <a:extLst>
              <a:ext uri="{FF2B5EF4-FFF2-40B4-BE49-F238E27FC236}">
                <a16:creationId xmlns="" xmlns:a16="http://schemas.microsoft.com/office/drawing/2014/main"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4" name="页脚占位符 3">
            <a:extLst>
              <a:ext uri="{FF2B5EF4-FFF2-40B4-BE49-F238E27FC236}">
                <a16:creationId xmlns=""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706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5C4A452B-5B81-4183-A81D-D0FEAE4EF102}"/>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3" name="页脚占位符 2">
            <a:extLst>
              <a:ext uri="{FF2B5EF4-FFF2-40B4-BE49-F238E27FC236}">
                <a16:creationId xmlns="" xmlns:a16="http://schemas.microsoft.com/office/drawing/2014/main"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F15D9D25-347F-4782-827C-3111C2D65284}"/>
              </a:ext>
            </a:extLst>
          </p:cNvPr>
          <p:cNvSpPr>
            <a:spLocks noGrp="1"/>
          </p:cNvSpPr>
          <p:nvPr>
            <p:ph type="dt" sz="half" idx="10"/>
          </p:nvPr>
        </p:nvSpPr>
        <p:spPr/>
        <p:txBody>
          <a:bodyPr/>
          <a:lstStyle/>
          <a:p>
            <a:fld id="{419BC2E5-256E-4EC7-8395-2D8FFE33A3E7}" type="datetimeFigureOut">
              <a:rPr lang="zh-CN" altLang="en-US" smtClean="0"/>
              <a:t>2018-4-2</a:t>
            </a:fld>
            <a:endParaRPr lang="zh-CN" altLang="en-US"/>
          </a:p>
        </p:txBody>
      </p:sp>
      <p:sp>
        <p:nvSpPr>
          <p:cNvPr id="6" name="页脚占位符 5">
            <a:extLst>
              <a:ext uri="{FF2B5EF4-FFF2-40B4-BE49-F238E27FC236}">
                <a16:creationId xmlns="" xmlns:a16="http://schemas.microsoft.com/office/drawing/2014/main"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2018-4-2</a:t>
            </a:fld>
            <a:endParaRPr lang="zh-CN" altLang="en-US"/>
          </a:p>
        </p:txBody>
      </p:sp>
      <p:sp>
        <p:nvSpPr>
          <p:cNvPr id="5" name="页脚占位符 4">
            <a:extLst>
              <a:ext uri="{FF2B5EF4-FFF2-40B4-BE49-F238E27FC236}">
                <a16:creationId xmlns="" xmlns:a16="http://schemas.microsoft.com/office/drawing/2014/main"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 id="2147483661" r:id="rId13"/>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12304;&#20363;8.2&#12305;%20&#28436;&#31034;%20Path%20&#31867;&#30340;&#20027;&#35201;&#26041;&#27861;.txt"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12304;&#20363;8.4&#12305;%20&#29992;File&#31867;&#22312;&#39033;&#30446;&#25991;&#20214;&#22841;&#20013;.tx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2" Type="http://schemas.openxmlformats.org/officeDocument/2006/relationships/hyperlink" Target="&#34920;8.13&#12289;&#34920;8.14&#21644;&#34920;8.15.docx"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8.4-4.2&#23637;&#24320;&#30446;&#24405;&#26641;.txt"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8.4-4.3&#27983;&#35272;&#25351;&#23450;&#30446;&#24405;&#19979;&#30340;&#20869;&#23481;.txt"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6684736" y="3627471"/>
            <a:ext cx="4538422" cy="584775"/>
          </a:xfrm>
          <a:prstGeom prst="rect">
            <a:avLst/>
          </a:prstGeom>
          <a:noFill/>
        </p:spPr>
        <p:txBody>
          <a:bodyPr wrap="none" rtlCol="0">
            <a:spAutoFit/>
          </a:bodyPr>
          <a:lstStyle/>
          <a:p>
            <a:r>
              <a:rPr lang="en-US" altLang="zh-CN" sz="3200" b="1" dirty="0" smtClean="0"/>
              <a:t>——</a:t>
            </a:r>
            <a:r>
              <a:rPr lang="en-US" altLang="zh-CN" sz="3200" b="1" dirty="0"/>
              <a:t>.NET</a:t>
            </a:r>
            <a:r>
              <a:rPr lang="zh-CN" altLang="zh-CN" sz="3200" b="1" dirty="0"/>
              <a:t>的文件</a:t>
            </a:r>
            <a:r>
              <a:rPr lang="en-US" altLang="zh-CN" sz="3200" b="1" dirty="0"/>
              <a:t>I/O</a:t>
            </a:r>
            <a:r>
              <a:rPr lang="zh-CN" altLang="zh-CN" sz="3200" b="1" dirty="0"/>
              <a:t>模型</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p>
        </p:txBody>
      </p:sp>
      <p:sp>
        <p:nvSpPr>
          <p:cNvPr id="4" name="TextBox 3"/>
          <p:cNvSpPr txBox="1"/>
          <p:nvPr/>
        </p:nvSpPr>
        <p:spPr>
          <a:xfrm>
            <a:off x="1063256" y="1446028"/>
            <a:ext cx="9813851" cy="646331"/>
          </a:xfrm>
          <a:prstGeom prst="rect">
            <a:avLst/>
          </a:prstGeom>
          <a:noFill/>
        </p:spPr>
        <p:txBody>
          <a:bodyPr wrap="square" rtlCol="0">
            <a:spAutoFit/>
          </a:bodyPr>
          <a:lstStyle/>
          <a:p>
            <a:pPr indent="446088"/>
            <a:r>
              <a:rPr lang="zh-CN" altLang="zh-CN" dirty="0"/>
              <a:t>这段代码用于显示所选择的文件夹中的子文件夹。运行程序，选择左边的“</a:t>
            </a:r>
            <a:r>
              <a:rPr lang="en-US" altLang="zh-CN" dirty="0"/>
              <a:t>C:\Program Files</a:t>
            </a:r>
            <a:r>
              <a:rPr lang="zh-CN" altLang="zh-CN" dirty="0"/>
              <a:t>”文件夹，结果如图</a:t>
            </a:r>
            <a:r>
              <a:rPr lang="en-US" altLang="zh-CN" dirty="0"/>
              <a:t>8.2</a:t>
            </a:r>
            <a:r>
              <a:rPr lang="zh-CN" altLang="zh-CN" dirty="0"/>
              <a:t>所示</a:t>
            </a:r>
            <a:r>
              <a:rPr lang="zh-CN" altLang="zh-CN" dirty="0" smtClean="0"/>
              <a:t>。</a:t>
            </a:r>
            <a:endParaRPr lang="zh-CN" altLang="zh-CN" dirty="0"/>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620" y="2251847"/>
            <a:ext cx="5094878" cy="321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9273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682434" y="3397964"/>
            <a:ext cx="3196286" cy="482919"/>
          </a:xfrm>
          <a:prstGeom prst="rect">
            <a:avLst/>
          </a:prstGeom>
        </p:spPr>
        <p:txBody>
          <a:bodyPr wrap="square" lIns="144000" tIns="0" rIns="144000" bIns="0">
            <a:noAutofit/>
          </a:bodyPr>
          <a:lstStyle/>
          <a:p>
            <a:r>
              <a:rPr lang="zh-CN" altLang="zh-CN" sz="2800" b="1" dirty="0"/>
              <a:t>处理路径字符串</a:t>
            </a:r>
          </a:p>
        </p:txBody>
      </p:sp>
    </p:spTree>
    <p:extLst>
      <p:ext uri="{BB962C8B-B14F-4D97-AF65-F5344CB8AC3E}">
        <p14:creationId xmlns:p14="http://schemas.microsoft.com/office/powerpoint/2010/main" val="422243369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处理路径字符串</a:t>
            </a:r>
          </a:p>
        </p:txBody>
      </p:sp>
      <p:sp>
        <p:nvSpPr>
          <p:cNvPr id="4" name="TextBox 3"/>
          <p:cNvSpPr txBox="1"/>
          <p:nvPr/>
        </p:nvSpPr>
        <p:spPr>
          <a:xfrm>
            <a:off x="1063256" y="1265274"/>
            <a:ext cx="9718158" cy="646331"/>
          </a:xfrm>
          <a:prstGeom prst="rect">
            <a:avLst/>
          </a:prstGeom>
          <a:noFill/>
        </p:spPr>
        <p:txBody>
          <a:bodyPr wrap="square" rtlCol="0">
            <a:spAutoFit/>
          </a:bodyPr>
          <a:lstStyle/>
          <a:p>
            <a:pPr indent="542925"/>
            <a:r>
              <a:rPr lang="en-US" altLang="zh-CN" dirty="0"/>
              <a:t>Path</a:t>
            </a:r>
            <a:r>
              <a:rPr lang="zh-CN" altLang="zh-CN" dirty="0"/>
              <a:t>类用来处理路径字符串，对包含文件或目录路径信息的</a:t>
            </a:r>
            <a:r>
              <a:rPr lang="en-US" altLang="zh-CN" dirty="0"/>
              <a:t>String</a:t>
            </a:r>
            <a:r>
              <a:rPr lang="zh-CN" altLang="zh-CN" dirty="0"/>
              <a:t>实例执行操作，这些操作是以跨平台的方式执行的。</a:t>
            </a:r>
            <a:r>
              <a:rPr lang="en-US" altLang="zh-CN" dirty="0"/>
              <a:t>Path</a:t>
            </a:r>
            <a:r>
              <a:rPr lang="zh-CN" altLang="zh-CN" dirty="0"/>
              <a:t>类的方法也全部是静态的，常用方法见表</a:t>
            </a:r>
            <a:r>
              <a:rPr lang="en-US" altLang="zh-CN" dirty="0"/>
              <a:t>8.3</a:t>
            </a:r>
            <a:r>
              <a:rPr lang="zh-CN" altLang="zh-CN" dirty="0"/>
              <a: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127789505"/>
              </p:ext>
            </p:extLst>
          </p:nvPr>
        </p:nvGraphicFramePr>
        <p:xfrm>
          <a:off x="1063256" y="2017407"/>
          <a:ext cx="10047767" cy="4021890"/>
        </p:xfrm>
        <a:graphic>
          <a:graphicData uri="http://schemas.openxmlformats.org/drawingml/2006/table">
            <a:tbl>
              <a:tblPr/>
              <a:tblGrid>
                <a:gridCol w="2477386"/>
                <a:gridCol w="3157870"/>
                <a:gridCol w="4412511"/>
              </a:tblGrid>
              <a:tr h="236582">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含</a:t>
                      </a:r>
                      <a:r>
                        <a:rPr lang="en-US" sz="1400" kern="100">
                          <a:effectLst/>
                          <a:latin typeface="Times New Roman"/>
                          <a:ea typeface="宋体"/>
                        </a:rPr>
                        <a:t>    </a:t>
                      </a:r>
                      <a:r>
                        <a:rPr lang="zh-CN" sz="1400" kern="10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示</a:t>
                      </a:r>
                      <a:r>
                        <a:rPr lang="en-US" sz="1400" kern="100">
                          <a:effectLst/>
                          <a:latin typeface="Times New Roman"/>
                          <a:ea typeface="宋体"/>
                        </a:rPr>
                        <a:t>    </a:t>
                      </a:r>
                      <a:r>
                        <a:rPr lang="zh-CN" sz="1400" kern="100">
                          <a:effectLst/>
                          <a:latin typeface="Times New Roman"/>
                          <a:ea typeface="宋体"/>
                        </a:rPr>
                        <a:t>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6582">
                <a:tc>
                  <a:txBody>
                    <a:bodyPr/>
                    <a:lstStyle/>
                    <a:p>
                      <a:pPr algn="just">
                        <a:spcAft>
                          <a:spcPts val="0"/>
                        </a:spcAft>
                      </a:pPr>
                      <a:r>
                        <a:rPr lang="en-US" sz="1400" kern="100">
                          <a:effectLst/>
                          <a:latin typeface="Times New Roman"/>
                          <a:ea typeface="宋体"/>
                        </a:rPr>
                        <a:t>ChangExtension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更改路径字符串的扩展名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newPath = Path.ChangExtension(''c:\\test.txt'', ''html'');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Combine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合并两个路径的字符串</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newPath = Path.Combine (''c:\\ '', ''mydir'');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GetDirectoryName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返回指定路径字符串的目录信息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dir = Path.GetDirectoryName (''c:\\mydir\\test.txt'');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GetExtension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返回指定路径字符串的扩展名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ext = Path.GetExtension (''c:\\mydir\\test.txt'');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a:ea typeface="宋体"/>
                        </a:rPr>
                        <a:t>GetFileName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返回指定路径字符串的文件名和扩展名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name = Path.GetFileName (''c:\\mydir\\test.txt'');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a:ea typeface="宋体"/>
                        </a:rPr>
                        <a:t>GetFileNameWithoutExtension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返回不带扩展名的指定路径字符串的文件名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name = Path.GetFileNameWithoutExtension(''c:\\mydir\\ 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GetFullPath</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返回指定路径字符串的绝对路径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fullpath = Path.GetFullPath (''test.txt'');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GetTempPath</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返回当前系统临时文件夹的路径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tempPath = Path.GetTempPath();</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a:ea typeface="宋体"/>
                        </a:rPr>
                        <a:t>GetTempFileName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创建磁盘上唯一命名的零字节的临时文件并返回该文件的完整路径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string tempFileName = Path.GetTempFileName();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a:ea typeface="宋体"/>
                        </a:rPr>
                        <a:t>HasExtension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确定路径是否包括文件扩展名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a:ea typeface="宋体"/>
                        </a:rPr>
                        <a:t>bool hasExt = HasExtension (''c:\\mydir\\test.txt'');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9745">
                <a:tc>
                  <a:txBody>
                    <a:bodyPr/>
                    <a:lstStyle/>
                    <a:p>
                      <a:pPr algn="just">
                        <a:spcAft>
                          <a:spcPts val="0"/>
                        </a:spcAft>
                      </a:pPr>
                      <a:r>
                        <a:rPr lang="en-US" sz="1400" kern="100">
                          <a:effectLst/>
                          <a:latin typeface="Times New Roman"/>
                          <a:ea typeface="宋体"/>
                        </a:rPr>
                        <a:t>IsPathRooted()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获取一个值，该值指示指定的路径字符串是包含绝对路径信息还是包含相对路径信息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dirty="0">
                          <a:effectLst/>
                          <a:latin typeface="Times New Roman"/>
                          <a:ea typeface="宋体"/>
                        </a:rPr>
                        <a:t>string path3 = @"temp";</a:t>
                      </a:r>
                      <a:endParaRPr lang="zh-CN" sz="1400" kern="100" dirty="0">
                        <a:effectLst/>
                        <a:latin typeface="Times New Roman"/>
                        <a:ea typeface="宋体"/>
                      </a:endParaRPr>
                    </a:p>
                    <a:p>
                      <a:pPr algn="just">
                        <a:spcAft>
                          <a:spcPts val="0"/>
                        </a:spcAft>
                      </a:pPr>
                      <a:r>
                        <a:rPr lang="en-US" sz="1400" kern="100" spc="-25" dirty="0" err="1">
                          <a:effectLst/>
                          <a:latin typeface="Times New Roman"/>
                          <a:ea typeface="宋体"/>
                        </a:rPr>
                        <a:t>bool</a:t>
                      </a:r>
                      <a:r>
                        <a:rPr lang="en-US" sz="1400" kern="100" spc="-25" dirty="0">
                          <a:effectLst/>
                          <a:latin typeface="Times New Roman"/>
                          <a:ea typeface="宋体"/>
                        </a:rPr>
                        <a:t> </a:t>
                      </a:r>
                      <a:r>
                        <a:rPr lang="en-US" sz="1400" kern="100" spc="-25" dirty="0" err="1">
                          <a:effectLst/>
                          <a:latin typeface="Times New Roman"/>
                          <a:ea typeface="宋体"/>
                        </a:rPr>
                        <a:t>isPathRooted</a:t>
                      </a:r>
                      <a:r>
                        <a:rPr lang="en-US" sz="1400" kern="100" spc="-25" dirty="0">
                          <a:effectLst/>
                          <a:latin typeface="Times New Roman"/>
                          <a:ea typeface="宋体"/>
                        </a:rPr>
                        <a:t> = </a:t>
                      </a:r>
                      <a:r>
                        <a:rPr lang="en-US" sz="1400" kern="100" spc="-25" dirty="0" err="1">
                          <a:effectLst/>
                          <a:latin typeface="Times New Roman"/>
                          <a:ea typeface="宋体"/>
                        </a:rPr>
                        <a:t>Path.IsPathRooted</a:t>
                      </a:r>
                      <a:r>
                        <a:rPr lang="en-US" sz="1400" kern="100" spc="-25" dirty="0">
                          <a:effectLst/>
                          <a:latin typeface="Times New Roman"/>
                          <a:ea typeface="宋体"/>
                        </a:rPr>
                        <a:t>(path3);</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249279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处理路径字符串</a:t>
            </a:r>
          </a:p>
        </p:txBody>
      </p:sp>
      <p:sp>
        <p:nvSpPr>
          <p:cNvPr id="3" name="TextBox 2"/>
          <p:cNvSpPr txBox="1"/>
          <p:nvPr/>
        </p:nvSpPr>
        <p:spPr>
          <a:xfrm>
            <a:off x="1520456" y="1414130"/>
            <a:ext cx="6134986" cy="1338828"/>
          </a:xfrm>
          <a:prstGeom prst="rect">
            <a:avLst/>
          </a:prstGeom>
          <a:noFill/>
        </p:spPr>
        <p:txBody>
          <a:bodyPr wrap="square" rtlCol="0">
            <a:spAutoFit/>
          </a:bodyPr>
          <a:lstStyle/>
          <a:p>
            <a:pPr>
              <a:lnSpc>
                <a:spcPct val="150000"/>
              </a:lnSpc>
            </a:pPr>
            <a:r>
              <a:rPr lang="zh-CN" altLang="zh-CN" dirty="0"/>
              <a:t>【例</a:t>
            </a:r>
            <a:r>
              <a:rPr lang="en-US" altLang="zh-CN" b="1" dirty="0"/>
              <a:t>8.2</a:t>
            </a:r>
            <a:r>
              <a:rPr lang="zh-CN" altLang="zh-CN" dirty="0"/>
              <a:t>】 演示</a:t>
            </a:r>
            <a:r>
              <a:rPr lang="en-US" altLang="zh-CN" dirty="0"/>
              <a:t> Path </a:t>
            </a:r>
            <a:r>
              <a:rPr lang="zh-CN" altLang="zh-CN" dirty="0"/>
              <a:t>类的主要方法。</a:t>
            </a:r>
          </a:p>
          <a:p>
            <a:pPr>
              <a:lnSpc>
                <a:spcPct val="150000"/>
              </a:lnSpc>
            </a:pPr>
            <a:r>
              <a:rPr lang="zh-CN" altLang="zh-CN" dirty="0">
                <a:hlinkClick r:id="rId2" action="ppaction://hlinkfile"/>
              </a:rPr>
              <a:t>新建控制台应用程序，</a:t>
            </a:r>
            <a:r>
              <a:rPr lang="zh-CN" altLang="zh-CN" dirty="0" smtClean="0">
                <a:hlinkClick r:id="rId2" action="ppaction://hlinkfile"/>
              </a:rPr>
              <a:t>代码</a:t>
            </a:r>
            <a:r>
              <a:rPr lang="zh-CN" altLang="en-US" dirty="0" smtClean="0">
                <a:hlinkClick r:id="rId2" action="ppaction://hlinkfile"/>
              </a:rPr>
              <a:t>。</a:t>
            </a:r>
            <a:endParaRPr lang="zh-CN" altLang="zh-CN" dirty="0"/>
          </a:p>
          <a:p>
            <a:pPr>
              <a:lnSpc>
                <a:spcPct val="150000"/>
              </a:lnSpc>
            </a:pPr>
            <a:r>
              <a:rPr lang="zh-CN" altLang="zh-CN" dirty="0"/>
              <a:t>程序运行结果如图</a:t>
            </a:r>
            <a:r>
              <a:rPr lang="en-US" altLang="zh-CN" dirty="0"/>
              <a:t>8.3</a:t>
            </a:r>
            <a:r>
              <a:rPr lang="zh-CN" altLang="zh-CN" dirty="0"/>
              <a:t>所示</a:t>
            </a:r>
            <a:r>
              <a:rPr lang="zh-CN" altLang="zh-CN" dirty="0" smtClean="0"/>
              <a:t>。</a:t>
            </a:r>
            <a:endParaRPr lang="zh-CN" altLang="zh-CN" dirty="0"/>
          </a:p>
        </p:txBody>
      </p:sp>
      <p:pic>
        <p:nvPicPr>
          <p:cNvPr id="92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842" y="2780191"/>
            <a:ext cx="6112912" cy="115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386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682434" y="3440496"/>
            <a:ext cx="3196286" cy="482919"/>
          </a:xfrm>
          <a:prstGeom prst="rect">
            <a:avLst/>
          </a:prstGeom>
        </p:spPr>
        <p:txBody>
          <a:bodyPr wrap="square" lIns="144000" tIns="0" rIns="144000" bIns="0">
            <a:noAutofit/>
          </a:bodyPr>
          <a:lstStyle/>
          <a:p>
            <a:r>
              <a:rPr lang="zh-CN" altLang="zh-CN" sz="2800" b="1" dirty="0"/>
              <a:t>读取驱动器信息</a:t>
            </a:r>
          </a:p>
        </p:txBody>
      </p:sp>
    </p:spTree>
    <p:extLst>
      <p:ext uri="{BB962C8B-B14F-4D97-AF65-F5344CB8AC3E}">
        <p14:creationId xmlns:p14="http://schemas.microsoft.com/office/powerpoint/2010/main" val="343778786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p>
        </p:txBody>
      </p:sp>
      <p:sp>
        <p:nvSpPr>
          <p:cNvPr id="3" name="矩形 2"/>
          <p:cNvSpPr/>
          <p:nvPr/>
        </p:nvSpPr>
        <p:spPr>
          <a:xfrm>
            <a:off x="1291772" y="1245414"/>
            <a:ext cx="3967753" cy="369332"/>
          </a:xfrm>
          <a:prstGeom prst="rect">
            <a:avLst/>
          </a:prstGeom>
        </p:spPr>
        <p:txBody>
          <a:bodyPr wrap="none">
            <a:spAutoFit/>
          </a:bodyPr>
          <a:lstStyle/>
          <a:p>
            <a:r>
              <a:rPr lang="en-US" altLang="zh-CN" dirty="0" err="1"/>
              <a:t>DriveInfo</a:t>
            </a:r>
            <a:r>
              <a:rPr lang="zh-CN" altLang="zh-CN" dirty="0"/>
              <a:t>类的主要成员列于表</a:t>
            </a:r>
            <a:r>
              <a:rPr lang="en-US" altLang="zh-CN" dirty="0"/>
              <a:t>8.4</a:t>
            </a:r>
            <a:r>
              <a:rPr lang="zh-CN" altLang="zh-CN" dirty="0"/>
              <a:t>中。</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795398286"/>
              </p:ext>
            </p:extLst>
          </p:nvPr>
        </p:nvGraphicFramePr>
        <p:xfrm>
          <a:off x="1961079" y="1754782"/>
          <a:ext cx="8426930" cy="3540229"/>
        </p:xfrm>
        <a:graphic>
          <a:graphicData uri="http://schemas.openxmlformats.org/drawingml/2006/table">
            <a:tbl>
              <a:tblPr/>
              <a:tblGrid>
                <a:gridCol w="1807721"/>
                <a:gridCol w="6619209"/>
              </a:tblGrid>
              <a:tr h="321839">
                <a:tc>
                  <a:txBody>
                    <a:bodyPr/>
                    <a:lstStyle/>
                    <a:p>
                      <a:pPr algn="ctr">
                        <a:spcAft>
                          <a:spcPts val="0"/>
                        </a:spcAft>
                      </a:pPr>
                      <a:r>
                        <a:rPr lang="zh-CN" sz="1400" kern="100">
                          <a:effectLst/>
                          <a:latin typeface="Times New Roman"/>
                          <a:ea typeface="宋体"/>
                        </a:rPr>
                        <a:t>成</a:t>
                      </a:r>
                      <a:r>
                        <a:rPr lang="en-US" sz="1400" kern="100">
                          <a:effectLst/>
                          <a:latin typeface="Times New Roman"/>
                          <a:ea typeface="宋体"/>
                        </a:rPr>
                        <a:t>  </a:t>
                      </a:r>
                      <a:r>
                        <a:rPr lang="zh-CN" sz="1400" kern="100">
                          <a:effectLst/>
                          <a:latin typeface="Times New Roman"/>
                          <a:ea typeface="宋体"/>
                        </a:rPr>
                        <a:t>员</a:t>
                      </a:r>
                      <a:r>
                        <a:rPr lang="en-US" sz="1400" kern="100">
                          <a:effectLst/>
                          <a:latin typeface="Times New Roman"/>
                          <a:ea typeface="宋体"/>
                        </a:rPr>
                        <a:t>  </a:t>
                      </a:r>
                      <a:r>
                        <a:rPr lang="zh-CN" sz="1400" kern="10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1839">
                <a:tc>
                  <a:txBody>
                    <a:bodyPr/>
                    <a:lstStyle/>
                    <a:p>
                      <a:pPr algn="just">
                        <a:spcAft>
                          <a:spcPts val="0"/>
                        </a:spcAft>
                      </a:pPr>
                      <a:r>
                        <a:rPr lang="en-US" sz="1400" kern="100">
                          <a:effectLst/>
                          <a:latin typeface="Times New Roman"/>
                          <a:ea typeface="宋体"/>
                        </a:rPr>
                        <a:t>AvailableFreeSpace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指示驱动器上的可用空闲空间量，以字节为单位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DriveFormat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获取文件系统的名称，例如</a:t>
                      </a:r>
                      <a:r>
                        <a:rPr lang="en-US" sz="1400" kern="100">
                          <a:effectLst/>
                          <a:latin typeface="Times New Roman"/>
                          <a:ea typeface="宋体"/>
                        </a:rPr>
                        <a:t> NTFS </a:t>
                      </a:r>
                      <a:r>
                        <a:rPr lang="zh-CN" sz="1400" kern="100">
                          <a:effectLst/>
                          <a:latin typeface="Times New Roman"/>
                          <a:ea typeface="宋体"/>
                        </a:rPr>
                        <a:t>或</a:t>
                      </a:r>
                      <a:r>
                        <a:rPr lang="en-US" sz="1400" kern="100">
                          <a:effectLst/>
                          <a:latin typeface="Times New Roman"/>
                          <a:ea typeface="宋体"/>
                        </a:rPr>
                        <a:t> FAT32</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DriveType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获取驱动器类型，例如固定硬盘、</a:t>
                      </a:r>
                      <a:r>
                        <a:rPr lang="en-US" sz="1400" kern="100">
                          <a:effectLst/>
                          <a:latin typeface="Times New Roman"/>
                          <a:ea typeface="宋体"/>
                        </a:rPr>
                        <a:t>CD-ROM</a:t>
                      </a:r>
                      <a:r>
                        <a:rPr lang="zh-CN" sz="1400" kern="100">
                          <a:effectLst/>
                          <a:latin typeface="Times New Roman"/>
                          <a:ea typeface="宋体"/>
                        </a:rPr>
                        <a:t>、可移动硬盘或者未知类型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IsReady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指示驱动器是否已准备好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Name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获取分配给驱动器的名称，例如</a:t>
                      </a:r>
                      <a:r>
                        <a:rPr lang="en-US" sz="1400" kern="100">
                          <a:effectLst/>
                          <a:latin typeface="Times New Roman"/>
                          <a:ea typeface="宋体"/>
                        </a:rPr>
                        <a:t> C:\</a:t>
                      </a:r>
                      <a:r>
                        <a:rPr lang="zh-CN" sz="1400" kern="100">
                          <a:effectLst/>
                          <a:latin typeface="Times New Roman"/>
                          <a:ea typeface="宋体"/>
                        </a:rPr>
                        <a:t>或</a:t>
                      </a:r>
                      <a:r>
                        <a:rPr lang="en-US" sz="1400" kern="100">
                          <a:effectLst/>
                          <a:latin typeface="Times New Roman"/>
                          <a:ea typeface="宋体"/>
                        </a:rPr>
                        <a:t>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RootDirectory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获取驱动器的根文件夹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TotalFreeSpace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获取驱动器上可用的空闲空间总量，而不只是当前用户可用的空闲空间量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TotalSize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获取驱动器上存储空间的总大小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a:ea typeface="宋体"/>
                        </a:rPr>
                        <a:t>VolumeLabel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获取或设置驱动器的卷标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u="none" strike="noStrike" kern="100" dirty="0" err="1">
                          <a:solidFill>
                            <a:schemeClr val="tx1"/>
                          </a:solidFill>
                          <a:effectLst/>
                          <a:latin typeface="Times New Roman"/>
                          <a:ea typeface="宋体"/>
                        </a:rPr>
                        <a:t>GetDrives</a:t>
                      </a:r>
                      <a:r>
                        <a:rPr lang="en-US" sz="1400" kern="100" dirty="0">
                          <a:effectLst/>
                          <a:latin typeface="Times New Roman"/>
                          <a:ea typeface="宋体"/>
                        </a:rPr>
                        <a:t>( )</a:t>
                      </a:r>
                      <a:endParaRPr lang="zh-CN" sz="1400" kern="10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检索计算机上的所有逻辑驱动器的名称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811699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p>
        </p:txBody>
      </p:sp>
      <p:sp>
        <p:nvSpPr>
          <p:cNvPr id="3" name="TextBox 2"/>
          <p:cNvSpPr txBox="1"/>
          <p:nvPr/>
        </p:nvSpPr>
        <p:spPr>
          <a:xfrm>
            <a:off x="1148316" y="1297172"/>
            <a:ext cx="9718158" cy="1477328"/>
          </a:xfrm>
          <a:prstGeom prst="rect">
            <a:avLst/>
          </a:prstGeom>
          <a:noFill/>
        </p:spPr>
        <p:txBody>
          <a:bodyPr wrap="square" rtlCol="0">
            <a:spAutoFit/>
          </a:bodyPr>
          <a:lstStyle/>
          <a:p>
            <a:pPr indent="446088"/>
            <a:r>
              <a:rPr lang="zh-CN" altLang="zh-CN" dirty="0"/>
              <a:t>【例</a:t>
            </a:r>
            <a:r>
              <a:rPr lang="en-US" altLang="zh-CN" b="1" dirty="0"/>
              <a:t>8.3</a:t>
            </a:r>
            <a:r>
              <a:rPr lang="zh-CN" altLang="zh-CN" dirty="0"/>
              <a:t>】 利用</a:t>
            </a:r>
            <a:r>
              <a:rPr lang="en-US" altLang="zh-CN" dirty="0" err="1"/>
              <a:t>DriveInfo</a:t>
            </a:r>
            <a:r>
              <a:rPr lang="zh-CN" altLang="zh-CN" dirty="0"/>
              <a:t>类检索计算机上的所有驱动器名称并显示在下拉框中，当选择某个驱动器后，将其中的所有文件夹显示在树视图控件中。</a:t>
            </a:r>
          </a:p>
          <a:p>
            <a:pPr indent="446088"/>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err="1"/>
              <a:t>DriveInfo</a:t>
            </a:r>
            <a:r>
              <a:rPr lang="zh-CN" altLang="zh-CN" dirty="0"/>
              <a:t>类”。从工具箱中分别拖曳</a:t>
            </a:r>
            <a:r>
              <a:rPr lang="en-US" altLang="zh-CN" dirty="0"/>
              <a:t>1</a:t>
            </a:r>
            <a:r>
              <a:rPr lang="zh-CN" altLang="zh-CN" dirty="0"/>
              <a:t>个</a:t>
            </a:r>
            <a:r>
              <a:rPr lang="en-US" altLang="zh-CN" dirty="0" err="1"/>
              <a:t>TreeView</a:t>
            </a:r>
            <a:r>
              <a:rPr lang="zh-CN" altLang="zh-CN" dirty="0"/>
              <a:t>和</a:t>
            </a:r>
            <a:r>
              <a:rPr lang="en-US" altLang="zh-CN" dirty="0"/>
              <a:t>1</a:t>
            </a:r>
            <a:r>
              <a:rPr lang="zh-CN" altLang="zh-CN" dirty="0"/>
              <a:t>个</a:t>
            </a:r>
            <a:r>
              <a:rPr lang="en-US" altLang="zh-CN" dirty="0" err="1"/>
              <a:t>ComboBox</a:t>
            </a:r>
            <a:r>
              <a:rPr lang="zh-CN" altLang="zh-CN" dirty="0"/>
              <a:t>控件到窗体中并调整到适当大小。添加命名空间为</a:t>
            </a:r>
            <a:r>
              <a:rPr lang="zh-CN" altLang="zh-CN" dirty="0" smtClean="0"/>
              <a:t>：</a:t>
            </a:r>
            <a:endParaRPr lang="zh-CN" altLang="zh-CN" dirty="0"/>
          </a:p>
        </p:txBody>
      </p:sp>
      <p:sp>
        <p:nvSpPr>
          <p:cNvPr id="4" name="圆角矩形 3"/>
          <p:cNvSpPr/>
          <p:nvPr/>
        </p:nvSpPr>
        <p:spPr>
          <a:xfrm>
            <a:off x="1701537" y="2774500"/>
            <a:ext cx="8590779"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5" name="矩形 4"/>
          <p:cNvSpPr/>
          <p:nvPr/>
        </p:nvSpPr>
        <p:spPr>
          <a:xfrm>
            <a:off x="1584579" y="3244334"/>
            <a:ext cx="5057795" cy="369332"/>
          </a:xfrm>
          <a:prstGeom prst="rect">
            <a:avLst/>
          </a:prstGeom>
        </p:spPr>
        <p:txBody>
          <a:bodyPr wrap="none">
            <a:spAutoFit/>
          </a:bodyPr>
          <a:lstStyle/>
          <a:p>
            <a:r>
              <a:rPr lang="zh-CN" altLang="zh-CN" dirty="0"/>
              <a:t>双击窗体添加</a:t>
            </a:r>
            <a:r>
              <a:rPr lang="en-US" altLang="zh-CN" dirty="0"/>
              <a:t>Form1</a:t>
            </a:r>
            <a:r>
              <a:rPr lang="zh-CN" altLang="zh-CN" dirty="0"/>
              <a:t>的“</a:t>
            </a:r>
            <a:r>
              <a:rPr lang="en-US" altLang="zh-CN" dirty="0"/>
              <a:t>Load</a:t>
            </a:r>
            <a:r>
              <a:rPr lang="zh-CN" altLang="zh-CN" dirty="0"/>
              <a:t>”事件，代码为：</a:t>
            </a:r>
          </a:p>
        </p:txBody>
      </p:sp>
      <p:sp>
        <p:nvSpPr>
          <p:cNvPr id="6" name="TextBox 5"/>
          <p:cNvSpPr txBox="1"/>
          <p:nvPr/>
        </p:nvSpPr>
        <p:spPr>
          <a:xfrm>
            <a:off x="1712005" y="3613666"/>
            <a:ext cx="8590779" cy="2375297"/>
          </a:xfrm>
          <a:prstGeom prst="roundRect">
            <a:avLst>
              <a:gd name="adj" fmla="val 5426"/>
            </a:avLst>
          </a:prstGeom>
          <a:solidFill>
            <a:srgbClr val="EDD0D0"/>
          </a:solidFill>
        </p:spPr>
        <p:txBody>
          <a:bodyPr wrap="square" rtlCol="0">
            <a:spAutoFit/>
          </a:bodyPr>
          <a:lstStyle/>
          <a:p>
            <a:r>
              <a:rPr lang="en-US" altLang="zh-CN" dirty="0"/>
              <a:t>private void Form1_Load(object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DriveInfo</a:t>
            </a:r>
            <a:r>
              <a:rPr lang="en-US" altLang="zh-CN" dirty="0"/>
              <a:t>[] di = </a:t>
            </a:r>
            <a:r>
              <a:rPr lang="en-US" altLang="zh-CN" dirty="0" err="1"/>
              <a:t>DriveInfo.GetDrives</a:t>
            </a:r>
            <a:r>
              <a:rPr lang="en-US" altLang="zh-CN" dirty="0"/>
              <a:t>();		// </a:t>
            </a:r>
            <a:r>
              <a:rPr lang="zh-CN" altLang="zh-CN" dirty="0"/>
              <a:t>获取驱动器</a:t>
            </a:r>
          </a:p>
          <a:p>
            <a:r>
              <a:rPr lang="en-US" altLang="zh-CN" dirty="0"/>
              <a:t>    </a:t>
            </a:r>
            <a:r>
              <a:rPr lang="en-US" altLang="zh-CN" dirty="0" err="1"/>
              <a:t>foreach</a:t>
            </a:r>
            <a:r>
              <a:rPr lang="en-US" altLang="zh-CN" dirty="0"/>
              <a:t> (</a:t>
            </a:r>
            <a:r>
              <a:rPr lang="en-US" altLang="zh-CN" dirty="0" err="1"/>
              <a:t>DriveInfo</a:t>
            </a:r>
            <a:r>
              <a:rPr lang="en-US" altLang="zh-CN" dirty="0"/>
              <a:t> d in di)</a:t>
            </a:r>
            <a:endParaRPr lang="zh-CN" altLang="zh-CN" dirty="0"/>
          </a:p>
          <a:p>
            <a:r>
              <a:rPr lang="en-US" altLang="zh-CN" dirty="0"/>
              <a:t>    {</a:t>
            </a:r>
            <a:endParaRPr lang="zh-CN" altLang="zh-CN" dirty="0"/>
          </a:p>
          <a:p>
            <a:r>
              <a:rPr lang="en-US" altLang="zh-CN" dirty="0"/>
              <a:t>        comboBox1.Items.Add(</a:t>
            </a:r>
            <a:r>
              <a:rPr lang="en-US" altLang="zh-CN" dirty="0" err="1"/>
              <a:t>d.Name</a:t>
            </a:r>
            <a:r>
              <a:rPr lang="en-US" altLang="zh-CN" dirty="0"/>
              <a:t>);    		// </a:t>
            </a:r>
            <a:r>
              <a:rPr lang="zh-CN" altLang="zh-CN" dirty="0"/>
              <a:t>添加到</a:t>
            </a:r>
            <a:r>
              <a:rPr lang="en-US" altLang="zh-CN" dirty="0"/>
              <a:t>comboBox1</a:t>
            </a:r>
            <a:r>
              <a:rPr lang="zh-CN" altLang="zh-CN" dirty="0"/>
              <a:t>中</a:t>
            </a:r>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3129476028"/>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p>
        </p:txBody>
      </p:sp>
      <p:sp>
        <p:nvSpPr>
          <p:cNvPr id="3" name="矩形 2"/>
          <p:cNvSpPr/>
          <p:nvPr/>
        </p:nvSpPr>
        <p:spPr>
          <a:xfrm>
            <a:off x="1240464" y="1479053"/>
            <a:ext cx="8435163" cy="369332"/>
          </a:xfrm>
          <a:prstGeom prst="rect">
            <a:avLst/>
          </a:prstGeom>
        </p:spPr>
        <p:txBody>
          <a:bodyPr wrap="square">
            <a:spAutoFit/>
          </a:bodyPr>
          <a:lstStyle/>
          <a:p>
            <a:r>
              <a:rPr lang="zh-CN" altLang="zh-CN" dirty="0"/>
              <a:t>同时添加控件</a:t>
            </a:r>
            <a:r>
              <a:rPr lang="en-US" altLang="zh-CN" dirty="0"/>
              <a:t>comboBox1</a:t>
            </a:r>
            <a:r>
              <a:rPr lang="zh-CN" altLang="zh-CN" dirty="0"/>
              <a:t>的“</a:t>
            </a:r>
            <a:r>
              <a:rPr lang="en-US" altLang="zh-CN" dirty="0" err="1"/>
              <a:t>SelectedIndexChanged</a:t>
            </a:r>
            <a:r>
              <a:rPr lang="zh-CN" altLang="zh-CN" dirty="0"/>
              <a:t>”事件，代码为：</a:t>
            </a:r>
          </a:p>
        </p:txBody>
      </p:sp>
      <p:sp>
        <p:nvSpPr>
          <p:cNvPr id="4" name="圆角矩形 3"/>
          <p:cNvSpPr/>
          <p:nvPr/>
        </p:nvSpPr>
        <p:spPr>
          <a:xfrm>
            <a:off x="1389320" y="1848385"/>
            <a:ext cx="9200707" cy="2917686"/>
          </a:xfrm>
          <a:prstGeom prst="roundRect">
            <a:avLst>
              <a:gd name="adj" fmla="val 4580"/>
            </a:avLst>
          </a:prstGeom>
          <a:solidFill>
            <a:srgbClr val="EDD0D0"/>
          </a:solidFill>
        </p:spPr>
        <p:txBody>
          <a:bodyPr wrap="square">
            <a:spAutoFit/>
          </a:bodyPr>
          <a:lstStyle/>
          <a:p>
            <a:r>
              <a:rPr lang="en-US" altLang="zh-CN" dirty="0"/>
              <a:t>private void comboBox1_SelectedIndexChanged(object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treeView1.Nodes.Clear();					// </a:t>
            </a:r>
            <a:r>
              <a:rPr lang="zh-CN" altLang="zh-CN" dirty="0"/>
              <a:t>清空节点</a:t>
            </a:r>
          </a:p>
          <a:p>
            <a:r>
              <a:rPr lang="en-US" altLang="zh-CN" dirty="0"/>
              <a:t>    </a:t>
            </a:r>
            <a:r>
              <a:rPr lang="en-US" altLang="zh-CN" dirty="0" err="1"/>
              <a:t>foreach</a:t>
            </a:r>
            <a:r>
              <a:rPr lang="en-US" altLang="zh-CN" dirty="0"/>
              <a:t> (string </a:t>
            </a:r>
            <a:r>
              <a:rPr lang="en-US" altLang="zh-CN" dirty="0" err="1"/>
              <a:t>str</a:t>
            </a:r>
            <a:r>
              <a:rPr lang="en-US" altLang="zh-CN" dirty="0"/>
              <a:t> in </a:t>
            </a:r>
            <a:r>
              <a:rPr lang="en-US" altLang="zh-CN" dirty="0" err="1"/>
              <a:t>Directory.GetDirectories</a:t>
            </a:r>
            <a:r>
              <a:rPr lang="en-US" altLang="zh-CN" dirty="0"/>
              <a:t>(comboBox1.Text))</a:t>
            </a:r>
            <a:endParaRPr lang="zh-CN" altLang="zh-CN" dirty="0"/>
          </a:p>
          <a:p>
            <a:r>
              <a:rPr lang="en-US" altLang="zh-CN" dirty="0"/>
              <a:t>    {</a:t>
            </a:r>
            <a:endParaRPr lang="zh-CN" altLang="zh-CN" dirty="0"/>
          </a:p>
          <a:p>
            <a:r>
              <a:rPr lang="en-US" altLang="zh-CN" dirty="0"/>
              <a:t>        </a:t>
            </a:r>
            <a:r>
              <a:rPr lang="en-US" altLang="zh-CN" dirty="0" err="1"/>
              <a:t>TreeNode</a:t>
            </a:r>
            <a:r>
              <a:rPr lang="en-US" altLang="zh-CN" dirty="0"/>
              <a:t> node = new </a:t>
            </a:r>
            <a:r>
              <a:rPr lang="en-US" altLang="zh-CN" dirty="0" err="1"/>
              <a:t>TreeNode</a:t>
            </a:r>
            <a:r>
              <a:rPr lang="en-US" altLang="zh-CN" dirty="0"/>
              <a:t>();</a:t>
            </a:r>
            <a:endParaRPr lang="zh-CN" altLang="zh-CN" dirty="0"/>
          </a:p>
          <a:p>
            <a:r>
              <a:rPr lang="en-US" altLang="zh-CN" dirty="0"/>
              <a:t>        </a:t>
            </a:r>
            <a:r>
              <a:rPr lang="en-US" altLang="zh-CN" dirty="0" err="1"/>
              <a:t>node.Text</a:t>
            </a:r>
            <a:r>
              <a:rPr lang="en-US" altLang="zh-CN" dirty="0"/>
              <a:t> = </a:t>
            </a:r>
            <a:r>
              <a:rPr lang="en-US" altLang="zh-CN" dirty="0" err="1"/>
              <a:t>str</a:t>
            </a:r>
            <a:r>
              <a:rPr lang="en-US" altLang="zh-CN" dirty="0"/>
              <a:t>;</a:t>
            </a:r>
            <a:endParaRPr lang="zh-CN" altLang="zh-CN" dirty="0"/>
          </a:p>
          <a:p>
            <a:r>
              <a:rPr lang="en-US" altLang="zh-CN" dirty="0"/>
              <a:t>        treeView1.Nodes.Add(node);</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3668848915"/>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p>
        </p:txBody>
      </p:sp>
      <p:sp>
        <p:nvSpPr>
          <p:cNvPr id="3" name="矩形 2"/>
          <p:cNvSpPr/>
          <p:nvPr/>
        </p:nvSpPr>
        <p:spPr>
          <a:xfrm>
            <a:off x="1457391" y="1362371"/>
            <a:ext cx="5981125" cy="369332"/>
          </a:xfrm>
          <a:prstGeom prst="rect">
            <a:avLst/>
          </a:prstGeom>
        </p:spPr>
        <p:txBody>
          <a:bodyPr wrap="none">
            <a:spAutoFit/>
          </a:bodyPr>
          <a:lstStyle/>
          <a:p>
            <a:r>
              <a:rPr lang="zh-CN" altLang="zh-CN" dirty="0"/>
              <a:t>运行程序，在下拉框中选择</a:t>
            </a:r>
            <a:r>
              <a:rPr lang="en-US" altLang="zh-CN" dirty="0"/>
              <a:t>C</a:t>
            </a:r>
            <a:r>
              <a:rPr lang="zh-CN" altLang="zh-CN" dirty="0"/>
              <a:t>盘，运行结果如图</a:t>
            </a:r>
            <a:r>
              <a:rPr lang="en-US" altLang="zh-CN" dirty="0"/>
              <a:t>8.4</a:t>
            </a:r>
            <a:r>
              <a:rPr lang="zh-CN" altLang="zh-CN" dirty="0"/>
              <a:t>所示。</a:t>
            </a:r>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205" y="1994194"/>
            <a:ext cx="3990237" cy="354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966757"/>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6684736" y="3627471"/>
            <a:ext cx="3877985" cy="584775"/>
          </a:xfrm>
          <a:prstGeom prst="rect">
            <a:avLst/>
          </a:prstGeom>
          <a:noFill/>
        </p:spPr>
        <p:txBody>
          <a:bodyPr wrap="none" rtlCol="0">
            <a:spAutoFit/>
          </a:bodyPr>
          <a:lstStyle/>
          <a:p>
            <a:r>
              <a:rPr lang="en-US" altLang="zh-CN" sz="3200" b="1" dirty="0" smtClean="0"/>
              <a:t>——</a:t>
            </a:r>
            <a:r>
              <a:rPr lang="zh-CN" altLang="zh-CN" sz="3200" b="1" dirty="0"/>
              <a:t>文件的基本操作</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135702849"/>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的文件</a:t>
            </a:r>
            <a:r>
              <a:rPr lang="en-US" altLang="zh-CN" sz="2800" b="1" dirty="0"/>
              <a:t>I/O</a:t>
            </a:r>
            <a:r>
              <a:rPr lang="zh-CN" altLang="zh-CN" sz="2800" b="1" dirty="0"/>
              <a:t>模型</a:t>
            </a:r>
          </a:p>
        </p:txBody>
      </p:sp>
      <p:sp>
        <p:nvSpPr>
          <p:cNvPr id="2" name="矩形 1"/>
          <p:cNvSpPr/>
          <p:nvPr/>
        </p:nvSpPr>
        <p:spPr>
          <a:xfrm>
            <a:off x="1337929" y="1371048"/>
            <a:ext cx="9402726" cy="646331"/>
          </a:xfrm>
          <a:prstGeom prst="rect">
            <a:avLst/>
          </a:prstGeom>
        </p:spPr>
        <p:txBody>
          <a:bodyPr wrap="square">
            <a:spAutoFit/>
          </a:bodyPr>
          <a:lstStyle/>
          <a:p>
            <a:pPr indent="446088"/>
            <a:r>
              <a:rPr lang="zh-CN" altLang="zh-CN" dirty="0"/>
              <a:t>文件是存储在外存上数据的集合，操作系统是以文件形式对数据进行管理的。</a:t>
            </a:r>
            <a:r>
              <a:rPr lang="en-US" altLang="zh-CN" dirty="0"/>
              <a:t>C#</a:t>
            </a:r>
            <a:r>
              <a:rPr lang="zh-CN" altLang="zh-CN" dirty="0"/>
              <a:t>中对文件操作的类的结构如图</a:t>
            </a:r>
            <a:r>
              <a:rPr lang="en-US" altLang="zh-CN" dirty="0"/>
              <a:t>8.1</a:t>
            </a:r>
            <a:r>
              <a:rPr lang="zh-CN" altLang="zh-CN" dirty="0"/>
              <a:t>所示。</a:t>
            </a:r>
            <a:endParaRPr lang="zh-CN" altLang="en-US" dirty="0"/>
          </a:p>
        </p:txBody>
      </p:sp>
      <p:pic>
        <p:nvPicPr>
          <p:cNvPr id="1026" name="Picture 2" descr="8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1941" y="2231434"/>
            <a:ext cx="7675338" cy="313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043939" y="3397965"/>
            <a:ext cx="2526440" cy="482919"/>
          </a:xfrm>
          <a:prstGeom prst="rect">
            <a:avLst/>
          </a:prstGeom>
        </p:spPr>
        <p:txBody>
          <a:bodyPr wrap="square" lIns="144000" tIns="0" rIns="144000" bIns="0">
            <a:noAutofit/>
          </a:bodyPr>
          <a:lstStyle/>
          <a:p>
            <a:r>
              <a:rPr lang="zh-CN" altLang="zh-CN" sz="2800" b="1" dirty="0"/>
              <a:t>文件的种类</a:t>
            </a:r>
          </a:p>
        </p:txBody>
      </p:sp>
      <p:sp>
        <p:nvSpPr>
          <p:cNvPr id="2" name="矩形 1"/>
          <p:cNvSpPr/>
          <p:nvPr/>
        </p:nvSpPr>
        <p:spPr>
          <a:xfrm>
            <a:off x="4354224" y="3969037"/>
            <a:ext cx="356860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．顺序文件（</a:t>
            </a:r>
            <a:r>
              <a:rPr lang="en-US" altLang="zh-CN" b="1" dirty="0">
                <a:solidFill>
                  <a:srgbClr val="0070C0"/>
                </a:solidFill>
              </a:rPr>
              <a:t>Sequential File</a:t>
            </a:r>
            <a:r>
              <a:rPr lang="zh-CN" altLang="zh-CN" b="1" dirty="0">
                <a:solidFill>
                  <a:srgbClr val="0070C0"/>
                </a:solidFill>
              </a:rPr>
              <a:t>）</a:t>
            </a:r>
          </a:p>
        </p:txBody>
      </p:sp>
      <p:sp>
        <p:nvSpPr>
          <p:cNvPr id="3" name="矩形 2"/>
          <p:cNvSpPr/>
          <p:nvPr/>
        </p:nvSpPr>
        <p:spPr>
          <a:xfrm>
            <a:off x="4367944" y="4477711"/>
            <a:ext cx="4188391"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．随机文件（</a:t>
            </a:r>
            <a:r>
              <a:rPr lang="en-US" altLang="zh-CN" b="1" dirty="0">
                <a:solidFill>
                  <a:srgbClr val="0070C0"/>
                </a:solidFill>
              </a:rPr>
              <a:t>Random Access File</a:t>
            </a:r>
            <a:r>
              <a:rPr lang="zh-CN" altLang="zh-CN" b="1" dirty="0">
                <a:solidFill>
                  <a:srgbClr val="0070C0"/>
                </a:solidFill>
              </a:rPr>
              <a:t>）</a:t>
            </a:r>
          </a:p>
        </p:txBody>
      </p:sp>
      <p:sp>
        <p:nvSpPr>
          <p:cNvPr id="4" name="矩形 3"/>
          <p:cNvSpPr/>
          <p:nvPr/>
        </p:nvSpPr>
        <p:spPr>
          <a:xfrm>
            <a:off x="4350087" y="4966808"/>
            <a:ext cx="335220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．二进制文件（</a:t>
            </a:r>
            <a:r>
              <a:rPr lang="en-US" altLang="zh-CN" b="1" dirty="0">
                <a:solidFill>
                  <a:srgbClr val="0070C0"/>
                </a:solidFill>
              </a:rPr>
              <a:t>Binary File</a:t>
            </a:r>
            <a:r>
              <a:rPr lang="zh-CN" altLang="zh-CN" b="1" dirty="0">
                <a:solidFill>
                  <a:srgbClr val="0070C0"/>
                </a:solidFill>
              </a:rPr>
              <a:t>）</a:t>
            </a:r>
          </a:p>
        </p:txBody>
      </p:sp>
    </p:spTree>
    <p:extLst>
      <p:ext uri="{BB962C8B-B14F-4D97-AF65-F5344CB8AC3E}">
        <p14:creationId xmlns:p14="http://schemas.microsoft.com/office/powerpoint/2010/main" val="8726047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．顺序文件（</a:t>
            </a:r>
            <a:r>
              <a:rPr lang="en-US" altLang="zh-CN" sz="2800" b="1" dirty="0"/>
              <a:t>Sequential File</a:t>
            </a:r>
            <a:r>
              <a:rPr lang="zh-CN" altLang="zh-CN" sz="2800" b="1" dirty="0"/>
              <a:t>）</a:t>
            </a:r>
          </a:p>
        </p:txBody>
      </p:sp>
      <p:sp>
        <p:nvSpPr>
          <p:cNvPr id="3" name="TextBox 2"/>
          <p:cNvSpPr txBox="1"/>
          <p:nvPr/>
        </p:nvSpPr>
        <p:spPr>
          <a:xfrm>
            <a:off x="1254642" y="1541721"/>
            <a:ext cx="9303488" cy="2820353"/>
          </a:xfrm>
          <a:prstGeom prst="plaque">
            <a:avLst/>
          </a:prstGeom>
          <a:noFill/>
          <a:ln>
            <a:solidFill>
              <a:schemeClr val="accent1"/>
            </a:solidFill>
          </a:ln>
        </p:spPr>
        <p:txBody>
          <a:bodyPr wrap="square" rtlCol="0">
            <a:spAutoFit/>
          </a:bodyPr>
          <a:lstStyle/>
          <a:p>
            <a:pPr indent="446088">
              <a:lnSpc>
                <a:spcPct val="150000"/>
              </a:lnSpc>
            </a:pPr>
            <a:r>
              <a:rPr lang="zh-CN" altLang="zh-CN" dirty="0"/>
              <a:t>顺序文件是由一系列</a:t>
            </a:r>
            <a:r>
              <a:rPr lang="en-US" altLang="zh-CN" dirty="0"/>
              <a:t>ASCII</a:t>
            </a:r>
            <a:r>
              <a:rPr lang="zh-CN" altLang="zh-CN" dirty="0"/>
              <a:t>码格式的文本行组成的，每行的长度可以不同，文件中的每个字符都表示一个文本字符或文本格式设置序列（如换行符等）。顺序文件中的数据是按顺序排列的，数据的顺序与其在文件中出现的顺序相同。</a:t>
            </a:r>
          </a:p>
          <a:p>
            <a:pPr indent="446088">
              <a:lnSpc>
                <a:spcPct val="150000"/>
              </a:lnSpc>
            </a:pPr>
            <a:r>
              <a:rPr lang="zh-CN" altLang="zh-CN" dirty="0"/>
              <a:t>顺序文件是最简单的文件结构，它实际上是普通的文本文件，任何文本编辑软件都可以访问这种文件</a:t>
            </a:r>
            <a:r>
              <a:rPr lang="zh-CN" altLang="zh-CN" dirty="0" smtClean="0"/>
              <a:t>。</a:t>
            </a:r>
            <a:endParaRPr lang="zh-CN" altLang="zh-CN" dirty="0"/>
          </a:p>
        </p:txBody>
      </p:sp>
    </p:spTree>
    <p:extLst>
      <p:ext uri="{BB962C8B-B14F-4D97-AF65-F5344CB8AC3E}">
        <p14:creationId xmlns:p14="http://schemas.microsoft.com/office/powerpoint/2010/main" val="101157772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．随机文件（</a:t>
            </a:r>
            <a:r>
              <a:rPr lang="en-US" altLang="zh-CN" sz="2800" b="1" dirty="0"/>
              <a:t>Random Access File</a:t>
            </a:r>
            <a:r>
              <a:rPr lang="zh-CN" altLang="zh-CN" sz="2800" b="1" dirty="0"/>
              <a:t>）</a:t>
            </a:r>
          </a:p>
        </p:txBody>
      </p:sp>
      <p:sp>
        <p:nvSpPr>
          <p:cNvPr id="3" name="TextBox 2"/>
          <p:cNvSpPr txBox="1"/>
          <p:nvPr/>
        </p:nvSpPr>
        <p:spPr>
          <a:xfrm>
            <a:off x="1307805" y="1860698"/>
            <a:ext cx="9633097" cy="2280285"/>
          </a:xfrm>
          <a:prstGeom prst="plaque">
            <a:avLst/>
          </a:prstGeom>
          <a:noFill/>
          <a:ln>
            <a:solidFill>
              <a:schemeClr val="accent1"/>
            </a:solidFill>
          </a:ln>
        </p:spPr>
        <p:txBody>
          <a:bodyPr wrap="square" rtlCol="0">
            <a:spAutoFit/>
          </a:bodyPr>
          <a:lstStyle/>
          <a:p>
            <a:pPr indent="446088">
              <a:lnSpc>
                <a:spcPct val="150000"/>
              </a:lnSpc>
            </a:pPr>
            <a:r>
              <a:rPr lang="zh-CN" altLang="zh-CN" dirty="0"/>
              <a:t>随机文件是以随机方式存取的文件，由一组长度相等的记录组成。在随机文件中，记录包含一个或多个字段（</a:t>
            </a:r>
            <a:r>
              <a:rPr lang="en-US" altLang="zh-CN" dirty="0"/>
              <a:t>Field</a:t>
            </a:r>
            <a:r>
              <a:rPr lang="zh-CN" altLang="zh-CN" dirty="0"/>
              <a:t>），字段类型可以不同，每个字段的长度也是固定的，使用前须事先设置好。此外，每个记录都有一个记录号，随机文件打开后，可以根据记录号访问文件中的任何记录，无须像顺序文件那样顺序进行</a:t>
            </a:r>
            <a:r>
              <a:rPr lang="zh-CN" altLang="zh-CN" dirty="0" smtClean="0"/>
              <a:t>。</a:t>
            </a:r>
            <a:endParaRPr lang="zh-CN" altLang="zh-CN" dirty="0"/>
          </a:p>
        </p:txBody>
      </p:sp>
    </p:spTree>
    <p:extLst>
      <p:ext uri="{BB962C8B-B14F-4D97-AF65-F5344CB8AC3E}">
        <p14:creationId xmlns:p14="http://schemas.microsoft.com/office/powerpoint/2010/main" val="3279874184"/>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．二进制文件（</a:t>
            </a:r>
            <a:r>
              <a:rPr lang="en-US" altLang="zh-CN" sz="2800" b="1" dirty="0"/>
              <a:t>Binary File</a:t>
            </a:r>
            <a:r>
              <a:rPr lang="zh-CN" altLang="zh-CN" sz="2800" b="1" dirty="0"/>
              <a:t>）</a:t>
            </a:r>
          </a:p>
        </p:txBody>
      </p:sp>
      <p:sp>
        <p:nvSpPr>
          <p:cNvPr id="3" name="TextBox 2"/>
          <p:cNvSpPr txBox="1"/>
          <p:nvPr/>
        </p:nvSpPr>
        <p:spPr>
          <a:xfrm>
            <a:off x="1275907" y="1637414"/>
            <a:ext cx="9441712" cy="2820353"/>
          </a:xfrm>
          <a:prstGeom prst="plaque">
            <a:avLst/>
          </a:prstGeom>
          <a:noFill/>
          <a:ln>
            <a:solidFill>
              <a:schemeClr val="accent1"/>
            </a:solidFill>
          </a:ln>
        </p:spPr>
        <p:txBody>
          <a:bodyPr wrap="square" rtlCol="0">
            <a:spAutoFit/>
          </a:bodyPr>
          <a:lstStyle/>
          <a:p>
            <a:pPr indent="446088">
              <a:lnSpc>
                <a:spcPct val="150000"/>
              </a:lnSpc>
            </a:pPr>
            <a:r>
              <a:rPr lang="zh-CN" altLang="zh-CN" dirty="0"/>
              <a:t>二进制文件是以二进制方式保存的文件。二进制文件可以存储任意类型的数据，二进制访问类似于随机访问，但是，访问数据时必须准确地知道数据是如何写入文件的，才能正确地读取数据。例如，如果存储一系列姓名和分数，需要记住第一个字段（姓名）是文本，第二个字段（分数）是数值，否则读出的内容就会出错，因为不同的数据类型有不同的存储长度</a:t>
            </a:r>
            <a:r>
              <a:rPr lang="zh-CN" altLang="zh-CN" dirty="0" smtClean="0"/>
              <a:t>。</a:t>
            </a:r>
            <a:endParaRPr lang="zh-CN" altLang="zh-CN" dirty="0"/>
          </a:p>
        </p:txBody>
      </p:sp>
    </p:spTree>
    <p:extLst>
      <p:ext uri="{BB962C8B-B14F-4D97-AF65-F5344CB8AC3E}">
        <p14:creationId xmlns:p14="http://schemas.microsoft.com/office/powerpoint/2010/main" val="1868087265"/>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56599" y="3397965"/>
            <a:ext cx="1984182" cy="482919"/>
          </a:xfrm>
          <a:prstGeom prst="rect">
            <a:avLst/>
          </a:prstGeom>
        </p:spPr>
        <p:txBody>
          <a:bodyPr wrap="square" lIns="144000" tIns="0" rIns="144000" bIns="0">
            <a:noAutofit/>
          </a:bodyPr>
          <a:lstStyle/>
          <a:p>
            <a:r>
              <a:rPr lang="zh-CN" altLang="zh-CN" sz="2800" b="1" dirty="0"/>
              <a:t>创建文件</a:t>
            </a:r>
          </a:p>
        </p:txBody>
      </p:sp>
      <p:sp>
        <p:nvSpPr>
          <p:cNvPr id="2" name="矩形 1"/>
          <p:cNvSpPr/>
          <p:nvPr/>
        </p:nvSpPr>
        <p:spPr>
          <a:xfrm>
            <a:off x="4668938" y="3969037"/>
            <a:ext cx="1175322"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File</a:t>
            </a:r>
            <a:r>
              <a:rPr lang="zh-CN" altLang="zh-CN" b="1" dirty="0">
                <a:solidFill>
                  <a:srgbClr val="0070C0"/>
                </a:solidFill>
              </a:rPr>
              <a:t>类</a:t>
            </a:r>
          </a:p>
        </p:txBody>
      </p:sp>
      <p:sp>
        <p:nvSpPr>
          <p:cNvPr id="3" name="矩形 2"/>
          <p:cNvSpPr/>
          <p:nvPr/>
        </p:nvSpPr>
        <p:spPr>
          <a:xfrm>
            <a:off x="5966459" y="3946368"/>
            <a:ext cx="159851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FileInfo</a:t>
            </a:r>
            <a:r>
              <a:rPr lang="zh-CN" altLang="zh-CN" b="1" dirty="0">
                <a:solidFill>
                  <a:srgbClr val="0070C0"/>
                </a:solidFill>
              </a:rPr>
              <a:t>类</a:t>
            </a:r>
          </a:p>
        </p:txBody>
      </p:sp>
      <p:sp>
        <p:nvSpPr>
          <p:cNvPr id="4" name="矩形 3"/>
          <p:cNvSpPr/>
          <p:nvPr/>
        </p:nvSpPr>
        <p:spPr>
          <a:xfrm>
            <a:off x="4668938" y="4411395"/>
            <a:ext cx="335220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．使用</a:t>
            </a:r>
            <a:r>
              <a:rPr lang="en-US" altLang="zh-CN" b="1" dirty="0" err="1">
                <a:solidFill>
                  <a:srgbClr val="0070C0"/>
                </a:solidFill>
              </a:rPr>
              <a:t>FileStream</a:t>
            </a:r>
            <a:r>
              <a:rPr lang="zh-CN" altLang="zh-CN" b="1" dirty="0">
                <a:solidFill>
                  <a:srgbClr val="0070C0"/>
                </a:solidFill>
              </a:rPr>
              <a:t>类创建文件</a:t>
            </a:r>
          </a:p>
        </p:txBody>
      </p:sp>
    </p:spTree>
    <p:extLst>
      <p:ext uri="{BB962C8B-B14F-4D97-AF65-F5344CB8AC3E}">
        <p14:creationId xmlns:p14="http://schemas.microsoft.com/office/powerpoint/2010/main" val="372442711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File</a:t>
            </a:r>
            <a:r>
              <a:rPr lang="zh-CN" altLang="zh-CN" sz="2800" b="1" dirty="0"/>
              <a:t>类</a:t>
            </a:r>
          </a:p>
        </p:txBody>
      </p:sp>
      <p:sp>
        <p:nvSpPr>
          <p:cNvPr id="3" name="TextBox 2"/>
          <p:cNvSpPr txBox="1"/>
          <p:nvPr/>
        </p:nvSpPr>
        <p:spPr>
          <a:xfrm>
            <a:off x="1063256" y="1531088"/>
            <a:ext cx="9856381" cy="646331"/>
          </a:xfrm>
          <a:prstGeom prst="rect">
            <a:avLst/>
          </a:prstGeom>
          <a:noFill/>
        </p:spPr>
        <p:txBody>
          <a:bodyPr wrap="square" rtlCol="0">
            <a:spAutoFit/>
          </a:bodyPr>
          <a:lstStyle/>
          <a:p>
            <a:pPr indent="446088"/>
            <a:r>
              <a:rPr lang="en-US" altLang="zh-CN" dirty="0"/>
              <a:t>File</a:t>
            </a:r>
            <a:r>
              <a:rPr lang="zh-CN" altLang="zh-CN" dirty="0"/>
              <a:t>类提供了用于创建、复制、移动、删除和打开文件的静态方法，并协助创建</a:t>
            </a:r>
            <a:r>
              <a:rPr lang="en-US" altLang="zh-CN" dirty="0" err="1"/>
              <a:t>FileStream</a:t>
            </a:r>
            <a:r>
              <a:rPr lang="zh-CN" altLang="zh-CN" dirty="0"/>
              <a:t>对象，表</a:t>
            </a:r>
            <a:r>
              <a:rPr lang="en-US" altLang="zh-CN" dirty="0"/>
              <a:t>8.5</a:t>
            </a:r>
            <a:r>
              <a:rPr lang="zh-CN" altLang="zh-CN" dirty="0"/>
              <a:t>中列出了</a:t>
            </a:r>
            <a:r>
              <a:rPr lang="en-US" altLang="zh-CN" dirty="0"/>
              <a:t>File</a:t>
            </a:r>
            <a:r>
              <a:rPr lang="zh-CN" altLang="zh-CN" dirty="0"/>
              <a:t>类的主要方法</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695321428"/>
              </p:ext>
            </p:extLst>
          </p:nvPr>
        </p:nvGraphicFramePr>
        <p:xfrm>
          <a:off x="2296632" y="2281051"/>
          <a:ext cx="8038214" cy="3566855"/>
        </p:xfrm>
        <a:graphic>
          <a:graphicData uri="http://schemas.openxmlformats.org/drawingml/2006/table">
            <a:tbl>
              <a:tblPr/>
              <a:tblGrid>
                <a:gridCol w="1727227"/>
                <a:gridCol w="6310987"/>
              </a:tblGrid>
              <a:tr h="297238">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r>
                        <a:rPr lang="en-US" sz="1400" kern="100">
                          <a:effectLst/>
                          <a:latin typeface="Times New Roman"/>
                          <a:ea typeface="宋体"/>
                        </a:rPr>
                        <a:t>  </a:t>
                      </a:r>
                      <a:r>
                        <a:rPr lang="zh-CN" sz="1400" kern="10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7238">
                <a:tc>
                  <a:txBody>
                    <a:bodyPr/>
                    <a:lstStyle/>
                    <a:p>
                      <a:pPr algn="just">
                        <a:spcAft>
                          <a:spcPts val="0"/>
                        </a:spcAft>
                      </a:pPr>
                      <a:r>
                        <a:rPr lang="en-US" sz="1400" kern="100">
                          <a:effectLst/>
                          <a:latin typeface="Times New Roman"/>
                          <a:ea typeface="宋体"/>
                        </a:rPr>
                        <a:t>Create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在指定路径中创建文件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Copy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将现有文件复制到新文件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Move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将指定文件移到新位置，并提供指定新文件名的选项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Delete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删除指定的文件，如果指定的文件不存在，并不引发异常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Exists</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确定指定的文件是否存在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GetLastWriteTime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返回上次写入指定文件或文件夹的日期和时间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OpenWrite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打开现有文件以进行写入</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ReadAllText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打开文本文件，将文件的所有行读入一个字符串，然后关闭该文件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475">
                <a:tc>
                  <a:txBody>
                    <a:bodyPr/>
                    <a:lstStyle/>
                    <a:p>
                      <a:pPr algn="just">
                        <a:spcAft>
                          <a:spcPts val="0"/>
                        </a:spcAft>
                      </a:pPr>
                      <a:r>
                        <a:rPr lang="en-US" sz="1400" kern="100">
                          <a:effectLst/>
                          <a:latin typeface="Times New Roman"/>
                          <a:ea typeface="宋体"/>
                        </a:rPr>
                        <a:t>AppendAllText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打开文件，向其中追加指定的字符串，然后关闭该文件。如果文件不存在则创建一个文件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a:ea typeface="宋体"/>
                        </a:rPr>
                        <a:t>Open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在规定的路径上返回</a:t>
                      </a:r>
                      <a:r>
                        <a:rPr lang="en-US" sz="1400" kern="100" dirty="0" err="1">
                          <a:effectLst/>
                          <a:latin typeface="Times New Roman"/>
                          <a:ea typeface="宋体"/>
                        </a:rPr>
                        <a:t>FileStream</a:t>
                      </a:r>
                      <a:r>
                        <a:rPr lang="zh-CN" sz="1400" kern="100" dirty="0">
                          <a:effectLst/>
                          <a:latin typeface="Times New Roman"/>
                          <a:ea typeface="宋体"/>
                        </a:rPr>
                        <a:t>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9548465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File</a:t>
            </a:r>
            <a:r>
              <a:rPr lang="zh-CN" altLang="zh-CN" sz="2800" b="1" dirty="0"/>
              <a:t>类</a:t>
            </a:r>
          </a:p>
        </p:txBody>
      </p:sp>
      <p:sp>
        <p:nvSpPr>
          <p:cNvPr id="3" name="矩形 2"/>
          <p:cNvSpPr/>
          <p:nvPr/>
        </p:nvSpPr>
        <p:spPr>
          <a:xfrm>
            <a:off x="1391812" y="1298576"/>
            <a:ext cx="3326552" cy="369332"/>
          </a:xfrm>
          <a:prstGeom prst="rect">
            <a:avLst/>
          </a:prstGeom>
        </p:spPr>
        <p:txBody>
          <a:bodyPr wrap="none">
            <a:spAutoFit/>
          </a:bodyPr>
          <a:lstStyle/>
          <a:p>
            <a:r>
              <a:rPr lang="zh-CN" altLang="zh-CN" dirty="0"/>
              <a:t>用</a:t>
            </a:r>
            <a:r>
              <a:rPr lang="en-US" altLang="zh-CN" dirty="0"/>
              <a:t>File</a:t>
            </a:r>
            <a:r>
              <a:rPr lang="zh-CN" altLang="zh-CN" dirty="0"/>
              <a:t>类创建文件，代码如下：</a:t>
            </a:r>
          </a:p>
        </p:txBody>
      </p:sp>
      <p:sp>
        <p:nvSpPr>
          <p:cNvPr id="4" name="TextBox 3"/>
          <p:cNvSpPr txBox="1"/>
          <p:nvPr/>
        </p:nvSpPr>
        <p:spPr>
          <a:xfrm>
            <a:off x="1467293" y="1667908"/>
            <a:ext cx="9037674" cy="2945368"/>
          </a:xfrm>
          <a:prstGeom prst="roundRect">
            <a:avLst>
              <a:gd name="adj" fmla="val 5923"/>
            </a:avLst>
          </a:prstGeom>
          <a:solidFill>
            <a:srgbClr val="EDD0D0"/>
          </a:solidFill>
        </p:spPr>
        <p:txBody>
          <a:bodyPr wrap="square" rtlCol="0">
            <a:spAutoFit/>
          </a:bodyPr>
          <a:lstStyle/>
          <a:p>
            <a:r>
              <a:rPr lang="en-US" altLang="zh-CN" dirty="0"/>
              <a:t>using System.IO</a:t>
            </a:r>
            <a:endParaRPr lang="zh-CN" altLang="zh-CN" dirty="0"/>
          </a:p>
          <a:p>
            <a:r>
              <a:rPr lang="en-US" altLang="zh-CN" dirty="0"/>
              <a:t>string </a:t>
            </a:r>
            <a:r>
              <a:rPr lang="en-US" altLang="zh-CN" dirty="0" err="1"/>
              <a:t>strTempPath</a:t>
            </a:r>
            <a:r>
              <a:rPr lang="en-US" altLang="zh-CN" dirty="0"/>
              <a:t> = </a:t>
            </a:r>
            <a:r>
              <a:rPr lang="en-US" altLang="zh-CN" dirty="0" err="1"/>
              <a:t>Path.GetTempPath</a:t>
            </a:r>
            <a:r>
              <a:rPr lang="en-US" altLang="zh-CN" dirty="0"/>
              <a:t>();</a:t>
            </a:r>
            <a:endParaRPr lang="zh-CN" altLang="zh-CN" dirty="0"/>
          </a:p>
          <a:p>
            <a:r>
              <a:rPr lang="en-US" altLang="zh-CN" dirty="0"/>
              <a:t>string </a:t>
            </a:r>
            <a:r>
              <a:rPr lang="en-US" altLang="zh-CN" dirty="0" err="1"/>
              <a:t>strFileName</a:t>
            </a:r>
            <a:r>
              <a:rPr lang="en-US" altLang="zh-CN" dirty="0"/>
              <a:t> = </a:t>
            </a:r>
            <a:r>
              <a:rPr lang="en-US" altLang="zh-CN" dirty="0" err="1"/>
              <a:t>Path.Combine</a:t>
            </a:r>
            <a:r>
              <a:rPr lang="en-US" altLang="zh-CN" dirty="0"/>
              <a:t>(</a:t>
            </a:r>
            <a:r>
              <a:rPr lang="en-US" altLang="zh-CN" dirty="0" err="1"/>
              <a:t>strTempPath</a:t>
            </a:r>
            <a:r>
              <a:rPr lang="en-US" altLang="zh-CN" dirty="0"/>
              <a:t>, ''test.txt'');</a:t>
            </a:r>
            <a:endParaRPr lang="zh-CN" altLang="zh-CN" dirty="0"/>
          </a:p>
          <a:p>
            <a:r>
              <a:rPr lang="en-US" altLang="zh-CN" dirty="0" err="1"/>
              <a:t>FileStream</a:t>
            </a:r>
            <a:r>
              <a:rPr lang="en-US" altLang="zh-CN" dirty="0"/>
              <a:t> </a:t>
            </a:r>
            <a:r>
              <a:rPr lang="en-US" altLang="zh-CN" dirty="0" err="1"/>
              <a:t>aFile</a:t>
            </a:r>
            <a:r>
              <a:rPr lang="en-US" altLang="zh-CN" dirty="0"/>
              <a:t> = </a:t>
            </a:r>
            <a:r>
              <a:rPr lang="en-US" altLang="zh-CN" dirty="0" err="1"/>
              <a:t>File.Create</a:t>
            </a:r>
            <a:r>
              <a:rPr lang="en-US" altLang="zh-CN" dirty="0"/>
              <a:t>(</a:t>
            </a:r>
            <a:r>
              <a:rPr lang="en-US" altLang="zh-CN" dirty="0" err="1"/>
              <a:t>strfilename</a:t>
            </a:r>
            <a:r>
              <a:rPr lang="en-US" altLang="zh-CN" dirty="0"/>
              <a:t>);</a:t>
            </a:r>
            <a:endParaRPr lang="zh-CN" altLang="zh-CN" dirty="0"/>
          </a:p>
          <a:p>
            <a:r>
              <a:rPr lang="en-US" altLang="zh-CN" dirty="0"/>
              <a:t>if (</a:t>
            </a:r>
            <a:r>
              <a:rPr lang="en-US" altLang="zh-CN" dirty="0" err="1"/>
              <a:t>File.Exists</a:t>
            </a:r>
            <a:r>
              <a:rPr lang="en-US" altLang="zh-CN" dirty="0"/>
              <a:t>(</a:t>
            </a:r>
            <a:r>
              <a:rPr lang="en-US" altLang="zh-CN" dirty="0" err="1"/>
              <a:t>strFilename</a:t>
            </a:r>
            <a:r>
              <a:rPr lang="en-US" altLang="zh-CN" dirty="0"/>
              <a:t>))</a:t>
            </a:r>
            <a:endParaRPr lang="zh-CN" altLang="zh-CN" dirty="0"/>
          </a:p>
          <a:p>
            <a:r>
              <a:rPr lang="en-US" altLang="zh-CN" dirty="0"/>
              <a:t>	</a:t>
            </a:r>
            <a:r>
              <a:rPr lang="en-US" altLang="zh-CN" dirty="0" err="1"/>
              <a:t>Console.WriteLine</a:t>
            </a:r>
            <a:r>
              <a:rPr lang="en-US" altLang="zh-CN" dirty="0"/>
              <a:t>(''File '{0}' have created(use file) '',</a:t>
            </a:r>
            <a:r>
              <a:rPr lang="en-US" altLang="zh-CN" dirty="0" err="1"/>
              <a:t>strFileName</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(''File '{0}' created FAILED(use file) '',</a:t>
            </a:r>
            <a:r>
              <a:rPr lang="en-US" altLang="zh-CN" dirty="0" err="1"/>
              <a:t>strFileName</a:t>
            </a:r>
            <a:r>
              <a:rPr lang="en-US" altLang="zh-CN" dirty="0"/>
              <a:t>);</a:t>
            </a:r>
            <a:endParaRPr lang="zh-CN" altLang="zh-CN" dirty="0"/>
          </a:p>
          <a:p>
            <a:r>
              <a:rPr lang="en-US" altLang="zh-CN" dirty="0" err="1"/>
              <a:t>aFile.Close</a:t>
            </a:r>
            <a:r>
              <a:rPr lang="en-US" altLang="zh-CN" dirty="0"/>
              <a:t>();</a:t>
            </a:r>
            <a:endParaRPr lang="zh-CN" altLang="zh-CN" dirty="0"/>
          </a:p>
          <a:p>
            <a:r>
              <a:rPr lang="en-US" altLang="zh-CN" dirty="0" err="1"/>
              <a:t>File.Delete</a:t>
            </a:r>
            <a:r>
              <a:rPr lang="en-US" altLang="zh-CN" dirty="0"/>
              <a:t>(</a:t>
            </a:r>
            <a:r>
              <a:rPr lang="en-US" altLang="zh-CN" dirty="0" err="1"/>
              <a:t>strFileName</a:t>
            </a:r>
            <a:r>
              <a:rPr lang="en-US" altLang="zh-CN" dirty="0" smtClean="0"/>
              <a:t>);</a:t>
            </a:r>
          </a:p>
        </p:txBody>
      </p:sp>
    </p:spTree>
    <p:extLst>
      <p:ext uri="{BB962C8B-B14F-4D97-AF65-F5344CB8AC3E}">
        <p14:creationId xmlns:p14="http://schemas.microsoft.com/office/powerpoint/2010/main" val="20618444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FileInfo</a:t>
            </a:r>
            <a:r>
              <a:rPr lang="zh-CN" altLang="zh-CN" sz="2800" b="1" dirty="0"/>
              <a:t>类</a:t>
            </a:r>
          </a:p>
        </p:txBody>
      </p:sp>
      <p:sp>
        <p:nvSpPr>
          <p:cNvPr id="3" name="矩形 2"/>
          <p:cNvSpPr/>
          <p:nvPr/>
        </p:nvSpPr>
        <p:spPr>
          <a:xfrm>
            <a:off x="1362186" y="1415534"/>
            <a:ext cx="5788764" cy="369332"/>
          </a:xfrm>
          <a:prstGeom prst="rect">
            <a:avLst/>
          </a:prstGeom>
        </p:spPr>
        <p:txBody>
          <a:bodyPr wrap="none">
            <a:spAutoFit/>
          </a:bodyPr>
          <a:lstStyle/>
          <a:p>
            <a:r>
              <a:rPr lang="zh-CN" altLang="zh-CN" dirty="0"/>
              <a:t>下面这句代码获得对文件的一个</a:t>
            </a:r>
            <a:r>
              <a:rPr lang="en-US" altLang="zh-CN" dirty="0" err="1"/>
              <a:t>FileInfo</a:t>
            </a:r>
            <a:r>
              <a:rPr lang="zh-CN" altLang="zh-CN" dirty="0"/>
              <a:t>类的引用实例：</a:t>
            </a:r>
          </a:p>
        </p:txBody>
      </p:sp>
      <p:sp>
        <p:nvSpPr>
          <p:cNvPr id="4" name="圆角矩形 3"/>
          <p:cNvSpPr/>
          <p:nvPr/>
        </p:nvSpPr>
        <p:spPr>
          <a:xfrm>
            <a:off x="1449880" y="1836625"/>
            <a:ext cx="9108249" cy="408623"/>
          </a:xfrm>
          <a:prstGeom prst="roundRect">
            <a:avLst/>
          </a:prstGeom>
          <a:solidFill>
            <a:srgbClr val="EDD0D0"/>
          </a:solidFill>
        </p:spPr>
        <p:txBody>
          <a:bodyPr wrap="square">
            <a:spAutoFit/>
          </a:bodyPr>
          <a:lstStyle/>
          <a:p>
            <a:r>
              <a:rPr lang="en-US" altLang="zh-CN" dirty="0" err="1"/>
              <a:t>FileInfo</a:t>
            </a:r>
            <a:r>
              <a:rPr lang="en-US" altLang="zh-CN" dirty="0"/>
              <a:t> </a:t>
            </a:r>
            <a:r>
              <a:rPr lang="en-US" altLang="zh-CN" dirty="0" err="1"/>
              <a:t>bFile</a:t>
            </a:r>
            <a:r>
              <a:rPr lang="en-US" altLang="zh-CN" dirty="0"/>
              <a:t> = new </a:t>
            </a:r>
            <a:r>
              <a:rPr lang="en-US" altLang="zh-CN" dirty="0" err="1"/>
              <a:t>FileInfo</a:t>
            </a:r>
            <a:r>
              <a:rPr lang="en-US" altLang="zh-CN" dirty="0"/>
              <a:t>(</a:t>
            </a:r>
            <a:r>
              <a:rPr lang="en-US" altLang="zh-CN" dirty="0" err="1"/>
              <a:t>StrFileName</a:t>
            </a:r>
            <a:r>
              <a:rPr lang="en-US" altLang="zh-CN" dirty="0"/>
              <a:t>);</a:t>
            </a:r>
            <a:endParaRPr lang="zh-CN" altLang="zh-CN" dirty="0"/>
          </a:p>
        </p:txBody>
      </p:sp>
      <p:sp>
        <p:nvSpPr>
          <p:cNvPr id="5" name="TextBox 4"/>
          <p:cNvSpPr txBox="1"/>
          <p:nvPr/>
        </p:nvSpPr>
        <p:spPr>
          <a:xfrm>
            <a:off x="956928" y="2328530"/>
            <a:ext cx="9888280" cy="646331"/>
          </a:xfrm>
          <a:prstGeom prst="rect">
            <a:avLst/>
          </a:prstGeom>
          <a:noFill/>
        </p:spPr>
        <p:txBody>
          <a:bodyPr wrap="square" rtlCol="0">
            <a:spAutoFit/>
          </a:bodyPr>
          <a:lstStyle/>
          <a:p>
            <a:pPr indent="446088"/>
            <a:r>
              <a:rPr lang="en-US" altLang="zh-CN" dirty="0" err="1"/>
              <a:t>FileInfo</a:t>
            </a:r>
            <a:r>
              <a:rPr lang="zh-CN" altLang="zh-CN" dirty="0"/>
              <a:t>对象中记录了文件的文件名、大小、创建时间等属性，表</a:t>
            </a:r>
            <a:r>
              <a:rPr lang="en-US" altLang="zh-CN" dirty="0"/>
              <a:t>8.6</a:t>
            </a:r>
            <a:r>
              <a:rPr lang="zh-CN" altLang="zh-CN" dirty="0"/>
              <a:t>中列出了</a:t>
            </a:r>
            <a:r>
              <a:rPr lang="en-US" altLang="zh-CN" dirty="0" err="1"/>
              <a:t>FileInfo</a:t>
            </a:r>
            <a:r>
              <a:rPr lang="zh-CN" altLang="zh-CN" dirty="0"/>
              <a:t>类的主要方法</a:t>
            </a:r>
            <a:r>
              <a:rPr lang="zh-CN" altLang="zh-CN" dirty="0" smtClean="0"/>
              <a:t>。</a:t>
            </a:r>
            <a:endParaRPr lang="zh-CN" altLang="zh-CN" dirty="0"/>
          </a:p>
        </p:txBody>
      </p:sp>
      <p:graphicFrame>
        <p:nvGraphicFramePr>
          <p:cNvPr id="6" name="表格 5"/>
          <p:cNvGraphicFramePr>
            <a:graphicFrameLocks noGrp="1"/>
          </p:cNvGraphicFramePr>
          <p:nvPr>
            <p:extLst>
              <p:ext uri="{D42A27DB-BD31-4B8C-83A1-F6EECF244321}">
                <p14:modId xmlns:p14="http://schemas.microsoft.com/office/powerpoint/2010/main" val="3507221097"/>
              </p:ext>
            </p:extLst>
          </p:nvPr>
        </p:nvGraphicFramePr>
        <p:xfrm>
          <a:off x="2401911" y="3067696"/>
          <a:ext cx="7204186" cy="3216150"/>
        </p:xfrm>
        <a:graphic>
          <a:graphicData uri="http://schemas.openxmlformats.org/drawingml/2006/table">
            <a:tbl>
              <a:tblPr/>
              <a:tblGrid>
                <a:gridCol w="1598299"/>
                <a:gridCol w="5605887"/>
              </a:tblGrid>
              <a:tr h="321615">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r>
                        <a:rPr lang="en-US" sz="1400" kern="100">
                          <a:effectLst/>
                          <a:latin typeface="Times New Roman"/>
                          <a:ea typeface="宋体"/>
                        </a:rPr>
                        <a:t>  </a:t>
                      </a:r>
                      <a:r>
                        <a:rPr lang="zh-CN" sz="1400" kern="10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1615">
                <a:tc>
                  <a:txBody>
                    <a:bodyPr/>
                    <a:lstStyle/>
                    <a:p>
                      <a:pPr algn="just">
                        <a:spcAft>
                          <a:spcPts val="0"/>
                        </a:spcAft>
                      </a:pPr>
                      <a:r>
                        <a:rPr lang="en-US" sz="1400" kern="100">
                          <a:effectLst/>
                          <a:latin typeface="Times New Roman"/>
                          <a:ea typeface="宋体"/>
                        </a:rPr>
                        <a:t>Create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在指定路径中创建创建文件，返回</a:t>
                      </a:r>
                      <a:r>
                        <a:rPr lang="en-US" sz="1400" kern="100">
                          <a:effectLst/>
                          <a:latin typeface="Times New Roman"/>
                          <a:ea typeface="宋体"/>
                        </a:rPr>
                        <a:t>FileStream</a:t>
                      </a:r>
                      <a:r>
                        <a:rPr lang="zh-CN" sz="1400" kern="100">
                          <a:effectLst/>
                          <a:latin typeface="Times New Roman"/>
                          <a:ea typeface="宋体"/>
                        </a:rPr>
                        <a:t>对象用于写入</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CreateText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在指定路径中创建写入新文本文件的</a:t>
                      </a:r>
                      <a:r>
                        <a:rPr lang="en-US" sz="1400" kern="100">
                          <a:effectLst/>
                          <a:latin typeface="Times New Roman"/>
                          <a:ea typeface="宋体"/>
                        </a:rPr>
                        <a:t>StreamWriter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Delete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永久删除文件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MoveTo</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将指定文件移到新位置，并提供指定新文件名的选项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CopyTo</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将现有文件复制到新文件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Open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用各种读</a:t>
                      </a:r>
                      <a:r>
                        <a:rPr lang="en-US" sz="1400" kern="100">
                          <a:effectLst/>
                          <a:latin typeface="Times New Roman"/>
                          <a:ea typeface="宋体"/>
                        </a:rPr>
                        <a:t>/</a:t>
                      </a:r>
                      <a:r>
                        <a:rPr lang="zh-CN" sz="1400" kern="100">
                          <a:effectLst/>
                          <a:latin typeface="Times New Roman"/>
                          <a:ea typeface="宋体"/>
                        </a:rPr>
                        <a:t>写访问权限和共享特权打开文件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OpenRead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创建只读</a:t>
                      </a:r>
                      <a:r>
                        <a:rPr lang="en-US" sz="1400" kern="100">
                          <a:effectLst/>
                          <a:latin typeface="Times New Roman"/>
                          <a:ea typeface="宋体"/>
                        </a:rPr>
                        <a:t> FileStream</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OpenText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创建只读的</a:t>
                      </a:r>
                      <a:r>
                        <a:rPr lang="en-US" sz="1400" kern="100">
                          <a:effectLst/>
                          <a:latin typeface="Times New Roman"/>
                          <a:ea typeface="宋体"/>
                        </a:rPr>
                        <a:t>StreamReader</a:t>
                      </a:r>
                      <a:r>
                        <a:rPr lang="zh-CN" sz="1400" kern="100">
                          <a:effectLst/>
                          <a:latin typeface="Times New Roman"/>
                          <a:ea typeface="宋体"/>
                        </a:rPr>
                        <a:t>，用于文本文件的读取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a:ea typeface="宋体"/>
                        </a:rPr>
                        <a:t>OpenWrite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创建只写的</a:t>
                      </a:r>
                      <a:r>
                        <a:rPr lang="en-US" sz="1400" kern="100" dirty="0" err="1">
                          <a:effectLst/>
                          <a:latin typeface="Times New Roman"/>
                          <a:ea typeface="宋体"/>
                        </a:rPr>
                        <a:t>FileStream</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1721222"/>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FileInfo</a:t>
            </a:r>
            <a:r>
              <a:rPr lang="zh-CN" altLang="zh-CN" sz="2800" b="1" dirty="0"/>
              <a:t>类</a:t>
            </a:r>
          </a:p>
        </p:txBody>
      </p:sp>
      <p:sp>
        <p:nvSpPr>
          <p:cNvPr id="3" name="矩形 2"/>
          <p:cNvSpPr/>
          <p:nvPr/>
        </p:nvSpPr>
        <p:spPr>
          <a:xfrm>
            <a:off x="1357423" y="1521584"/>
            <a:ext cx="9105014" cy="369332"/>
          </a:xfrm>
          <a:prstGeom prst="rect">
            <a:avLst/>
          </a:prstGeom>
        </p:spPr>
        <p:txBody>
          <a:bodyPr wrap="square">
            <a:spAutoFit/>
          </a:bodyPr>
          <a:lstStyle/>
          <a:p>
            <a:r>
              <a:rPr lang="zh-CN" altLang="zh-CN" dirty="0"/>
              <a:t>使用</a:t>
            </a:r>
            <a:r>
              <a:rPr lang="en-US" altLang="zh-CN" dirty="0" err="1"/>
              <a:t>FileInfo</a:t>
            </a:r>
            <a:r>
              <a:rPr lang="zh-CN" altLang="zh-CN" dirty="0"/>
              <a:t>类的</a:t>
            </a:r>
            <a:r>
              <a:rPr lang="en-US" altLang="zh-CN" dirty="0"/>
              <a:t>Create()</a:t>
            </a:r>
            <a:r>
              <a:rPr lang="zh-CN" altLang="zh-CN" dirty="0"/>
              <a:t>方法创建文件，返回一个</a:t>
            </a:r>
            <a:r>
              <a:rPr lang="en-US" altLang="zh-CN" dirty="0" err="1"/>
              <a:t>FileStream</a:t>
            </a:r>
            <a:r>
              <a:rPr lang="zh-CN" altLang="zh-CN" dirty="0"/>
              <a:t>对象。例如：</a:t>
            </a:r>
          </a:p>
        </p:txBody>
      </p:sp>
      <p:sp>
        <p:nvSpPr>
          <p:cNvPr id="4" name="圆角矩形 3"/>
          <p:cNvSpPr/>
          <p:nvPr/>
        </p:nvSpPr>
        <p:spPr>
          <a:xfrm>
            <a:off x="1474382" y="1890916"/>
            <a:ext cx="9073116" cy="1634490"/>
          </a:xfrm>
          <a:prstGeom prst="roundRect">
            <a:avLst>
              <a:gd name="adj" fmla="val 8210"/>
            </a:avLst>
          </a:prstGeom>
          <a:solidFill>
            <a:srgbClr val="EDD0D0"/>
          </a:solidFill>
        </p:spPr>
        <p:txBody>
          <a:bodyPr wrap="square">
            <a:spAutoFit/>
          </a:bodyPr>
          <a:lstStyle/>
          <a:p>
            <a:r>
              <a:rPr lang="en-US" altLang="zh-CN" dirty="0" err="1"/>
              <a:t>FileStream</a:t>
            </a:r>
            <a:r>
              <a:rPr lang="en-US" altLang="zh-CN" dirty="0"/>
              <a:t> </a:t>
            </a:r>
            <a:r>
              <a:rPr lang="en-US" altLang="zh-CN" dirty="0" err="1"/>
              <a:t>cFile</a:t>
            </a:r>
            <a:r>
              <a:rPr lang="en-US" altLang="zh-CN" dirty="0"/>
              <a:t> = </a:t>
            </a:r>
            <a:r>
              <a:rPr lang="en-US" altLang="zh-CN" dirty="0" err="1"/>
              <a:t>bFile.Create</a:t>
            </a:r>
            <a:r>
              <a:rPr lang="en-US" altLang="zh-CN" dirty="0"/>
              <a:t>();</a:t>
            </a:r>
            <a:endParaRPr lang="zh-CN" altLang="zh-CN" dirty="0"/>
          </a:p>
          <a:p>
            <a:r>
              <a:rPr lang="en-US" altLang="zh-CN" dirty="0"/>
              <a:t>if (</a:t>
            </a:r>
            <a:r>
              <a:rPr lang="en-US" altLang="zh-CN" dirty="0" err="1"/>
              <a:t>bFile.Exists</a:t>
            </a:r>
            <a:r>
              <a:rPr lang="en-US" altLang="zh-CN" dirty="0"/>
              <a:t>)</a:t>
            </a:r>
            <a:endParaRPr lang="zh-CN" altLang="zh-CN" dirty="0"/>
          </a:p>
          <a:p>
            <a:r>
              <a:rPr lang="en-US" altLang="zh-CN" dirty="0"/>
              <a:t>    </a:t>
            </a:r>
            <a:r>
              <a:rPr lang="en-US" altLang="zh-CN" dirty="0" err="1"/>
              <a:t>ConSole.WriteLine</a:t>
            </a:r>
            <a:r>
              <a:rPr lang="en-US" altLang="zh-CN" dirty="0"/>
              <a:t>(''File' (0) 'have Created(</a:t>
            </a:r>
            <a:r>
              <a:rPr lang="en-US" altLang="zh-CN" dirty="0" err="1"/>
              <a:t>UseFileInfo</a:t>
            </a:r>
            <a:r>
              <a:rPr lang="en-US" altLang="zh-CN" dirty="0"/>
              <a:t>)",</a:t>
            </a:r>
            <a:r>
              <a:rPr lang="en-US" altLang="zh-CN" dirty="0" err="1"/>
              <a:t>strFileName</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("File ' (0) 'Create failed(</a:t>
            </a:r>
            <a:r>
              <a:rPr lang="en-US" altLang="zh-CN" dirty="0" err="1"/>
              <a:t>UseFileInfo</a:t>
            </a:r>
            <a:r>
              <a:rPr lang="en-US" altLang="zh-CN" dirty="0"/>
              <a:t>)",</a:t>
            </a:r>
            <a:r>
              <a:rPr lang="en-US" altLang="zh-CN" dirty="0" err="1"/>
              <a:t>strFileName</a:t>
            </a:r>
            <a:r>
              <a:rPr lang="en-US" altLang="zh-CN" dirty="0"/>
              <a:t>);</a:t>
            </a:r>
            <a:endParaRPr lang="zh-CN" altLang="zh-CN" dirty="0"/>
          </a:p>
        </p:txBody>
      </p:sp>
      <p:sp>
        <p:nvSpPr>
          <p:cNvPr id="5" name="矩形 4"/>
          <p:cNvSpPr/>
          <p:nvPr/>
        </p:nvSpPr>
        <p:spPr>
          <a:xfrm>
            <a:off x="1430079" y="3613666"/>
            <a:ext cx="4339650" cy="369332"/>
          </a:xfrm>
          <a:prstGeom prst="rect">
            <a:avLst/>
          </a:prstGeom>
        </p:spPr>
        <p:txBody>
          <a:bodyPr wrap="none">
            <a:spAutoFit/>
          </a:bodyPr>
          <a:lstStyle/>
          <a:p>
            <a:r>
              <a:rPr lang="zh-CN" altLang="zh-CN" dirty="0"/>
              <a:t>必须关闭流对象后才能删除文件，例如：</a:t>
            </a:r>
          </a:p>
        </p:txBody>
      </p:sp>
      <p:sp>
        <p:nvSpPr>
          <p:cNvPr id="6" name="圆角矩形 5"/>
          <p:cNvSpPr/>
          <p:nvPr/>
        </p:nvSpPr>
        <p:spPr>
          <a:xfrm>
            <a:off x="1474382" y="3982998"/>
            <a:ext cx="9073116" cy="715089"/>
          </a:xfrm>
          <a:prstGeom prst="roundRect">
            <a:avLst/>
          </a:prstGeom>
          <a:solidFill>
            <a:srgbClr val="EDD0D0"/>
          </a:solidFill>
        </p:spPr>
        <p:txBody>
          <a:bodyPr wrap="square">
            <a:spAutoFit/>
          </a:bodyPr>
          <a:lstStyle/>
          <a:p>
            <a:r>
              <a:rPr lang="en-US" altLang="zh-CN" dirty="0" err="1"/>
              <a:t>cFile.Close</a:t>
            </a:r>
            <a:r>
              <a:rPr lang="en-US" altLang="zh-CN" dirty="0"/>
              <a:t>();</a:t>
            </a:r>
            <a:endParaRPr lang="zh-CN" altLang="zh-CN" dirty="0"/>
          </a:p>
          <a:p>
            <a:r>
              <a:rPr lang="en-US" altLang="zh-CN" dirty="0" err="1"/>
              <a:t>bFile.Delete</a:t>
            </a:r>
            <a:r>
              <a:rPr lang="en-US" altLang="zh-CN" dirty="0"/>
              <a:t>();</a:t>
            </a:r>
            <a:endParaRPr lang="zh-CN" altLang="zh-CN" dirty="0"/>
          </a:p>
        </p:txBody>
      </p:sp>
    </p:spTree>
    <p:extLst>
      <p:ext uri="{BB962C8B-B14F-4D97-AF65-F5344CB8AC3E}">
        <p14:creationId xmlns:p14="http://schemas.microsoft.com/office/powerpoint/2010/main" val="345200259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．使用</a:t>
            </a:r>
            <a:r>
              <a:rPr lang="en-US" altLang="zh-CN" sz="2800" b="1" dirty="0" err="1"/>
              <a:t>FileStream</a:t>
            </a:r>
            <a:r>
              <a:rPr lang="zh-CN" altLang="zh-CN" sz="2800" b="1" dirty="0"/>
              <a:t>类创建文件</a:t>
            </a:r>
          </a:p>
        </p:txBody>
      </p:sp>
      <p:sp>
        <p:nvSpPr>
          <p:cNvPr id="3" name="TextBox 2"/>
          <p:cNvSpPr txBox="1"/>
          <p:nvPr/>
        </p:nvSpPr>
        <p:spPr>
          <a:xfrm>
            <a:off x="1180214" y="1467293"/>
            <a:ext cx="9590567" cy="646331"/>
          </a:xfrm>
          <a:prstGeom prst="rect">
            <a:avLst/>
          </a:prstGeom>
          <a:noFill/>
        </p:spPr>
        <p:txBody>
          <a:bodyPr wrap="square" rtlCol="0">
            <a:spAutoFit/>
          </a:bodyPr>
          <a:lstStyle/>
          <a:p>
            <a:pPr indent="446088"/>
            <a:r>
              <a:rPr lang="zh-CN" altLang="zh-CN" dirty="0"/>
              <a:t>使用</a:t>
            </a:r>
            <a:r>
              <a:rPr lang="en-US" altLang="zh-CN" dirty="0" err="1"/>
              <a:t>FileStream</a:t>
            </a:r>
            <a:r>
              <a:rPr lang="en-US" altLang="zh-CN" dirty="0"/>
              <a:t> </a:t>
            </a:r>
            <a:r>
              <a:rPr lang="zh-CN" altLang="zh-CN" dirty="0"/>
              <a:t>类创建文件时，可以使用</a:t>
            </a:r>
            <a:r>
              <a:rPr lang="en-US" altLang="zh-CN" dirty="0" err="1"/>
              <a:t>CreateNew</a:t>
            </a:r>
            <a:r>
              <a:rPr lang="en-US" altLang="zh-CN" dirty="0"/>
              <a:t>()</a:t>
            </a:r>
            <a:r>
              <a:rPr lang="zh-CN" altLang="zh-CN" dirty="0"/>
              <a:t>方法，但是当被创建的文件已存在时，则会引发异常</a:t>
            </a:r>
            <a:r>
              <a:rPr lang="zh-CN" altLang="zh-CN" dirty="0" smtClean="0"/>
              <a:t>：</a:t>
            </a:r>
            <a:endParaRPr lang="zh-CN" altLang="zh-CN" dirty="0"/>
          </a:p>
        </p:txBody>
      </p:sp>
      <p:sp>
        <p:nvSpPr>
          <p:cNvPr id="4" name="圆角矩形 3"/>
          <p:cNvSpPr/>
          <p:nvPr/>
        </p:nvSpPr>
        <p:spPr>
          <a:xfrm>
            <a:off x="1750827" y="2134866"/>
            <a:ext cx="8871099" cy="1055608"/>
          </a:xfrm>
          <a:prstGeom prst="roundRect">
            <a:avLst/>
          </a:prstGeom>
          <a:solidFill>
            <a:srgbClr val="EDD0D0"/>
          </a:solidFill>
        </p:spPr>
        <p:txBody>
          <a:bodyPr wrap="square">
            <a:spAutoFit/>
          </a:bodyPr>
          <a:lstStyle/>
          <a:p>
            <a:r>
              <a:rPr lang="en-US" altLang="zh-CN" sz="1400" dirty="0" err="1"/>
              <a:t>Filestream</a:t>
            </a:r>
            <a:r>
              <a:rPr lang="en-US" altLang="zh-CN" sz="1400" dirty="0"/>
              <a:t> </a:t>
            </a:r>
            <a:r>
              <a:rPr lang="en-US" altLang="zh-CN" sz="1400" dirty="0" err="1"/>
              <a:t>dFile</a:t>
            </a:r>
            <a:r>
              <a:rPr lang="en-US" altLang="zh-CN" sz="1400" dirty="0"/>
              <a:t> = new </a:t>
            </a:r>
            <a:r>
              <a:rPr lang="en-US" altLang="zh-CN" sz="1400" dirty="0" err="1"/>
              <a:t>FileStream</a:t>
            </a:r>
            <a:r>
              <a:rPr lang="en-US" altLang="zh-CN" sz="1400" dirty="0"/>
              <a:t>(</a:t>
            </a:r>
            <a:r>
              <a:rPr lang="en-US" altLang="zh-CN" sz="1400" dirty="0" err="1"/>
              <a:t>strFileName</a:t>
            </a:r>
            <a:r>
              <a:rPr lang="zh-CN" altLang="zh-CN" sz="1400" dirty="0"/>
              <a:t>，</a:t>
            </a:r>
            <a:r>
              <a:rPr lang="en-US" altLang="zh-CN" sz="1400" dirty="0" err="1"/>
              <a:t>FileMode.create</a:t>
            </a:r>
            <a:r>
              <a:rPr lang="zh-CN" altLang="zh-CN" sz="1400" dirty="0"/>
              <a:t>，</a:t>
            </a:r>
            <a:r>
              <a:rPr lang="en-US" altLang="zh-CN" sz="1400" dirty="0" err="1"/>
              <a:t>FileAccess.ReadWrite</a:t>
            </a:r>
            <a:r>
              <a:rPr lang="en-US" altLang="zh-CN" sz="1400" dirty="0"/>
              <a:t>, </a:t>
            </a:r>
            <a:r>
              <a:rPr lang="en-US" altLang="zh-CN" sz="1400" dirty="0" err="1"/>
              <a:t>FileShare</a:t>
            </a:r>
            <a:r>
              <a:rPr lang="en-US" altLang="zh-CN" sz="1400" dirty="0"/>
              <a:t>. Read);</a:t>
            </a:r>
            <a:endParaRPr lang="zh-CN" altLang="zh-CN" sz="1400" dirty="0"/>
          </a:p>
          <a:p>
            <a:r>
              <a:rPr lang="en-US" altLang="zh-CN" sz="1400" dirty="0" err="1"/>
              <a:t>dFile.Close</a:t>
            </a:r>
            <a:r>
              <a:rPr lang="en-US" altLang="zh-CN" sz="1400" dirty="0"/>
              <a:t>();</a:t>
            </a:r>
            <a:endParaRPr lang="zh-CN" altLang="zh-CN" sz="1400" dirty="0"/>
          </a:p>
          <a:p>
            <a:r>
              <a:rPr lang="en-US" altLang="zh-CN" sz="1400" dirty="0"/>
              <a:t>// </a:t>
            </a:r>
            <a:r>
              <a:rPr lang="zh-CN" altLang="zh-CN" sz="1400" dirty="0"/>
              <a:t>删除文件</a:t>
            </a:r>
          </a:p>
          <a:p>
            <a:r>
              <a:rPr lang="en-US" altLang="zh-CN" sz="1400" dirty="0" err="1"/>
              <a:t>File.Delete</a:t>
            </a:r>
            <a:r>
              <a:rPr lang="en-US" altLang="zh-CN" sz="1400" dirty="0"/>
              <a:t>(</a:t>
            </a:r>
            <a:r>
              <a:rPr lang="en-US" altLang="zh-CN" sz="1400" dirty="0" err="1"/>
              <a:t>strFileName</a:t>
            </a:r>
            <a:r>
              <a:rPr lang="en-US" altLang="zh-CN" sz="1400" dirty="0"/>
              <a:t>);</a:t>
            </a:r>
            <a:endParaRPr lang="zh-CN" altLang="zh-CN" sz="1400" dirty="0"/>
          </a:p>
        </p:txBody>
      </p:sp>
      <p:sp>
        <p:nvSpPr>
          <p:cNvPr id="5" name="TextBox 4"/>
          <p:cNvSpPr txBox="1"/>
          <p:nvPr/>
        </p:nvSpPr>
        <p:spPr>
          <a:xfrm>
            <a:off x="1180214" y="3274828"/>
            <a:ext cx="9803219" cy="1477328"/>
          </a:xfrm>
          <a:prstGeom prst="rect">
            <a:avLst/>
          </a:prstGeom>
          <a:noFill/>
        </p:spPr>
        <p:txBody>
          <a:bodyPr wrap="square" rtlCol="0">
            <a:spAutoFit/>
          </a:bodyPr>
          <a:lstStyle/>
          <a:p>
            <a:pPr indent="446088"/>
            <a:r>
              <a:rPr lang="zh-CN" altLang="zh-CN" dirty="0"/>
              <a:t>【例</a:t>
            </a:r>
            <a:r>
              <a:rPr lang="en-US" altLang="zh-CN" b="1" dirty="0"/>
              <a:t>8.4</a:t>
            </a:r>
            <a:r>
              <a:rPr lang="zh-CN" altLang="zh-CN" dirty="0"/>
              <a:t>】 用</a:t>
            </a:r>
            <a:r>
              <a:rPr lang="en-US" altLang="zh-CN" dirty="0"/>
              <a:t>File</a:t>
            </a:r>
            <a:r>
              <a:rPr lang="zh-CN" altLang="zh-CN" dirty="0"/>
              <a:t>类在项目文件夹中创建一个命名为“</a:t>
            </a:r>
            <a:r>
              <a:rPr lang="en-US" altLang="zh-CN" dirty="0" err="1"/>
              <a:t>abc</a:t>
            </a:r>
            <a:r>
              <a:rPr lang="zh-CN" altLang="zh-CN" dirty="0"/>
              <a:t>”的文本文件，再用</a:t>
            </a:r>
            <a:r>
              <a:rPr lang="en-US" altLang="zh-CN" dirty="0" err="1"/>
              <a:t>FileInfo</a:t>
            </a:r>
            <a:r>
              <a:rPr lang="zh-CN" altLang="zh-CN" dirty="0"/>
              <a:t>类读取项目文件夹中所有文件的信息（包括大小和创建时间），并显示在</a:t>
            </a:r>
            <a:r>
              <a:rPr lang="en-US" altLang="zh-CN" dirty="0" err="1"/>
              <a:t>ListView</a:t>
            </a:r>
            <a:r>
              <a:rPr lang="zh-CN" altLang="zh-CN" dirty="0"/>
              <a:t>控件中。</a:t>
            </a:r>
          </a:p>
          <a:p>
            <a:pPr indent="446088"/>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a:t>File</a:t>
            </a:r>
            <a:r>
              <a:rPr lang="zh-CN" altLang="zh-CN" dirty="0"/>
              <a:t>类和</a:t>
            </a:r>
            <a:r>
              <a:rPr lang="en-US" altLang="zh-CN" dirty="0" err="1"/>
              <a:t>FileInfo</a:t>
            </a:r>
            <a:r>
              <a:rPr lang="zh-CN" altLang="zh-CN" dirty="0"/>
              <a:t>类”。从工具箱中拖曳</a:t>
            </a:r>
            <a:r>
              <a:rPr lang="en-US" altLang="zh-CN" dirty="0"/>
              <a:t>1</a:t>
            </a:r>
            <a:r>
              <a:rPr lang="zh-CN" altLang="zh-CN" dirty="0"/>
              <a:t>个</a:t>
            </a:r>
            <a:r>
              <a:rPr lang="en-US" altLang="zh-CN" dirty="0" err="1"/>
              <a:t>ListView</a:t>
            </a:r>
            <a:r>
              <a:rPr lang="zh-CN" altLang="zh-CN" dirty="0"/>
              <a:t>控件到窗体中并调整到适当大小。添加命名空间为</a:t>
            </a:r>
            <a:r>
              <a:rPr lang="zh-CN" altLang="zh-CN" dirty="0" smtClean="0"/>
              <a:t>：</a:t>
            </a:r>
            <a:endParaRPr lang="zh-CN" altLang="zh-CN" dirty="0"/>
          </a:p>
        </p:txBody>
      </p:sp>
      <p:sp>
        <p:nvSpPr>
          <p:cNvPr id="6" name="圆角矩形 5"/>
          <p:cNvSpPr/>
          <p:nvPr/>
        </p:nvSpPr>
        <p:spPr>
          <a:xfrm>
            <a:off x="1750827" y="4752156"/>
            <a:ext cx="8871099"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7" name="矩形 6"/>
          <p:cNvSpPr/>
          <p:nvPr/>
        </p:nvSpPr>
        <p:spPr>
          <a:xfrm>
            <a:off x="1601972" y="5262565"/>
            <a:ext cx="9019954" cy="369332"/>
          </a:xfrm>
          <a:prstGeom prst="rect">
            <a:avLst/>
          </a:prstGeom>
        </p:spPr>
        <p:txBody>
          <a:bodyPr wrap="square">
            <a:spAutoFit/>
          </a:bodyPr>
          <a:lstStyle/>
          <a:p>
            <a:pPr algn="just">
              <a:spcAft>
                <a:spcPts val="0"/>
              </a:spcAft>
            </a:pPr>
            <a:r>
              <a:rPr lang="zh-CN" altLang="zh-CN" kern="100" dirty="0">
                <a:latin typeface="Times New Roman"/>
                <a:ea typeface="宋体"/>
              </a:rPr>
              <a:t>在窗体设计器中双击窗体添加</a:t>
            </a:r>
            <a:r>
              <a:rPr lang="en-US" altLang="zh-CN" kern="100" dirty="0">
                <a:latin typeface="Times New Roman"/>
                <a:ea typeface="宋体"/>
              </a:rPr>
              <a:t>Form1</a:t>
            </a:r>
            <a:r>
              <a:rPr lang="zh-CN" altLang="zh-CN" kern="100" dirty="0">
                <a:latin typeface="Times New Roman"/>
                <a:ea typeface="宋体"/>
                <a:hlinkClick r:id="rId2" action="ppaction://hlinkfile"/>
              </a:rPr>
              <a:t>的“</a:t>
            </a:r>
            <a:r>
              <a:rPr lang="en-US" altLang="zh-CN" kern="100" dirty="0">
                <a:latin typeface="Times New Roman"/>
                <a:ea typeface="宋体"/>
                <a:hlinkClick r:id="rId2" action="ppaction://hlinkfile"/>
              </a:rPr>
              <a:t>Load</a:t>
            </a:r>
            <a:r>
              <a:rPr lang="zh-CN" altLang="zh-CN" kern="100" dirty="0">
                <a:latin typeface="Times New Roman"/>
                <a:ea typeface="宋体"/>
                <a:hlinkClick r:id="rId2" action="ppaction://hlinkfile"/>
              </a:rPr>
              <a:t>”事件，事件</a:t>
            </a:r>
            <a:r>
              <a:rPr lang="zh-CN" altLang="zh-CN" kern="100" dirty="0" smtClean="0">
                <a:latin typeface="Times New Roman"/>
                <a:ea typeface="宋体"/>
                <a:hlinkClick r:id="rId2" action="ppaction://hlinkfile"/>
              </a:rPr>
              <a:t>代码所示</a:t>
            </a:r>
            <a:r>
              <a:rPr lang="zh-CN" altLang="en-US" kern="100" dirty="0" smtClean="0">
                <a:latin typeface="Times New Roman"/>
                <a:ea typeface="宋体"/>
                <a:hlinkClick r:id="rId2" action="ppaction://hlinkfile"/>
              </a:rPr>
              <a:t>。</a:t>
            </a:r>
            <a:endParaRPr lang="zh-CN" altLang="zh-CN" kern="1050" dirty="0">
              <a:effectLst/>
              <a:latin typeface="Times New Roman"/>
              <a:ea typeface="宋体"/>
            </a:endParaRPr>
          </a:p>
        </p:txBody>
      </p:sp>
    </p:spTree>
    <p:extLst>
      <p:ext uri="{BB962C8B-B14F-4D97-AF65-F5344CB8AC3E}">
        <p14:creationId xmlns:p14="http://schemas.microsoft.com/office/powerpoint/2010/main" val="319583834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6684736" y="3627471"/>
            <a:ext cx="4402167" cy="584775"/>
          </a:xfrm>
          <a:prstGeom prst="rect">
            <a:avLst/>
          </a:prstGeom>
          <a:noFill/>
        </p:spPr>
        <p:txBody>
          <a:bodyPr wrap="none" rtlCol="0">
            <a:spAutoFit/>
          </a:bodyPr>
          <a:lstStyle/>
          <a:p>
            <a:r>
              <a:rPr lang="en-US" altLang="zh-CN" sz="3200" b="1" dirty="0" smtClean="0"/>
              <a:t>——</a:t>
            </a:r>
            <a:r>
              <a:rPr lang="zh-CN" altLang="zh-CN" sz="3200" b="1" dirty="0" smtClean="0"/>
              <a:t>管理</a:t>
            </a:r>
            <a:r>
              <a:rPr lang="zh-CN" altLang="zh-CN" sz="3200" b="1" dirty="0"/>
              <a:t>文件夹和目录</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608913969"/>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．使用</a:t>
            </a:r>
            <a:r>
              <a:rPr lang="en-US" altLang="zh-CN" sz="2800" b="1" dirty="0" err="1"/>
              <a:t>FileStream</a:t>
            </a:r>
            <a:r>
              <a:rPr lang="zh-CN" altLang="zh-CN" sz="2800" b="1" dirty="0"/>
              <a:t>类创建文件</a:t>
            </a:r>
          </a:p>
        </p:txBody>
      </p:sp>
      <p:sp>
        <p:nvSpPr>
          <p:cNvPr id="3" name="矩形 2"/>
          <p:cNvSpPr/>
          <p:nvPr/>
        </p:nvSpPr>
        <p:spPr>
          <a:xfrm>
            <a:off x="1459991" y="1447431"/>
            <a:ext cx="3275256" cy="369332"/>
          </a:xfrm>
          <a:prstGeom prst="rect">
            <a:avLst/>
          </a:prstGeom>
        </p:spPr>
        <p:txBody>
          <a:bodyPr wrap="none">
            <a:spAutoFit/>
          </a:bodyPr>
          <a:lstStyle/>
          <a:p>
            <a:r>
              <a:rPr lang="zh-CN" altLang="zh-CN" dirty="0"/>
              <a:t>运行程序，结果如图</a:t>
            </a:r>
            <a:r>
              <a:rPr lang="en-US" altLang="zh-CN" dirty="0"/>
              <a:t>8.5</a:t>
            </a:r>
            <a:r>
              <a:rPr lang="zh-CN" altLang="zh-CN" dirty="0"/>
              <a:t>所示。</a:t>
            </a:r>
          </a:p>
        </p:txBody>
      </p:sp>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723" y="1935124"/>
            <a:ext cx="6079054" cy="28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175477"/>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24700" y="3397965"/>
            <a:ext cx="1984182" cy="482919"/>
          </a:xfrm>
          <a:prstGeom prst="rect">
            <a:avLst/>
          </a:prstGeom>
        </p:spPr>
        <p:txBody>
          <a:bodyPr wrap="square" lIns="144000" tIns="0" rIns="144000" bIns="0">
            <a:noAutofit/>
          </a:bodyPr>
          <a:lstStyle/>
          <a:p>
            <a:r>
              <a:rPr lang="zh-CN" altLang="zh-CN" sz="2800" b="1" dirty="0"/>
              <a:t>读</a:t>
            </a:r>
            <a:r>
              <a:rPr lang="en-US" altLang="zh-CN" sz="2800" b="1" dirty="0"/>
              <a:t>/</a:t>
            </a:r>
            <a:r>
              <a:rPr lang="zh-CN" altLang="zh-CN" sz="2800" b="1" dirty="0"/>
              <a:t>写文件</a:t>
            </a:r>
          </a:p>
        </p:txBody>
      </p:sp>
      <p:sp>
        <p:nvSpPr>
          <p:cNvPr id="2" name="矩形 1"/>
          <p:cNvSpPr/>
          <p:nvPr/>
        </p:nvSpPr>
        <p:spPr>
          <a:xfrm>
            <a:off x="4668938" y="3969037"/>
            <a:ext cx="77777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．流</a:t>
            </a:r>
          </a:p>
        </p:txBody>
      </p:sp>
      <p:sp>
        <p:nvSpPr>
          <p:cNvPr id="3" name="矩形 2"/>
          <p:cNvSpPr/>
          <p:nvPr/>
        </p:nvSpPr>
        <p:spPr>
          <a:xfrm>
            <a:off x="5966459" y="3946368"/>
            <a:ext cx="1771639"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．读</a:t>
            </a:r>
            <a:r>
              <a:rPr lang="en-US" altLang="zh-CN" b="1" dirty="0">
                <a:solidFill>
                  <a:srgbClr val="0070C0"/>
                </a:solidFill>
              </a:rPr>
              <a:t>/</a:t>
            </a:r>
            <a:r>
              <a:rPr lang="zh-CN" altLang="zh-CN" b="1" dirty="0">
                <a:solidFill>
                  <a:srgbClr val="0070C0"/>
                </a:solidFill>
              </a:rPr>
              <a:t>写流文件</a:t>
            </a:r>
          </a:p>
        </p:txBody>
      </p:sp>
      <p:sp>
        <p:nvSpPr>
          <p:cNvPr id="4" name="矩形 3"/>
          <p:cNvSpPr/>
          <p:nvPr/>
        </p:nvSpPr>
        <p:spPr>
          <a:xfrm>
            <a:off x="4668938" y="4411395"/>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．读写二进制文件</a:t>
            </a:r>
          </a:p>
        </p:txBody>
      </p:sp>
    </p:spTree>
    <p:extLst>
      <p:ext uri="{BB962C8B-B14F-4D97-AF65-F5344CB8AC3E}">
        <p14:creationId xmlns:p14="http://schemas.microsoft.com/office/powerpoint/2010/main" val="205335473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p>
        </p:txBody>
      </p:sp>
      <p:sp>
        <p:nvSpPr>
          <p:cNvPr id="3" name="TextBox 2"/>
          <p:cNvSpPr txBox="1"/>
          <p:nvPr/>
        </p:nvSpPr>
        <p:spPr>
          <a:xfrm>
            <a:off x="1158949" y="1254642"/>
            <a:ext cx="9696893" cy="1200329"/>
          </a:xfrm>
          <a:prstGeom prst="rect">
            <a:avLst/>
          </a:prstGeom>
          <a:noFill/>
        </p:spPr>
        <p:txBody>
          <a:bodyPr wrap="square" rtlCol="0">
            <a:spAutoFit/>
          </a:bodyPr>
          <a:lstStyle/>
          <a:p>
            <a:pPr indent="446088"/>
            <a:r>
              <a:rPr lang="en-US" altLang="zh-CN" dirty="0"/>
              <a:t>Windows</a:t>
            </a:r>
            <a:r>
              <a:rPr lang="zh-CN" altLang="zh-CN" dirty="0"/>
              <a:t>和</a:t>
            </a:r>
            <a:r>
              <a:rPr lang="en-US" altLang="zh-CN" dirty="0"/>
              <a:t>UNIX</a:t>
            </a:r>
            <a:r>
              <a:rPr lang="zh-CN" altLang="zh-CN" dirty="0"/>
              <a:t>系统的文件系统都是流文件系统，简单地说，就是将文件处理为字符流或二进制流，所以对文件的读</a:t>
            </a:r>
            <a:r>
              <a:rPr lang="en-US" altLang="zh-CN" dirty="0"/>
              <a:t>/</a:t>
            </a:r>
            <a:r>
              <a:rPr lang="zh-CN" altLang="zh-CN" dirty="0"/>
              <a:t>写就是读取字符流或二进制流，在</a:t>
            </a:r>
            <a:r>
              <a:rPr lang="en-US" altLang="zh-CN" dirty="0"/>
              <a:t>.NET </a:t>
            </a:r>
            <a:r>
              <a:rPr lang="zh-CN" altLang="zh-CN" dirty="0"/>
              <a:t>框架中，对文件的读</a:t>
            </a:r>
            <a:r>
              <a:rPr lang="en-US" altLang="zh-CN" dirty="0"/>
              <a:t>/</a:t>
            </a:r>
            <a:r>
              <a:rPr lang="zh-CN" altLang="zh-CN" dirty="0"/>
              <a:t>写操作非常简单，因为它使用读写</a:t>
            </a:r>
            <a:r>
              <a:rPr lang="en-US" altLang="zh-CN" dirty="0"/>
              <a:t>I/O</a:t>
            </a:r>
            <a:r>
              <a:rPr lang="zh-CN" altLang="zh-CN" dirty="0"/>
              <a:t>数据的通用模型，无论数据源是什么，都可以使用相同的代码。该模型的核心是</a:t>
            </a:r>
            <a:r>
              <a:rPr lang="en-US" altLang="zh-CN" dirty="0"/>
              <a:t>Stream</a:t>
            </a:r>
            <a:r>
              <a:rPr lang="zh-CN" altLang="zh-CN" dirty="0"/>
              <a:t>类和</a:t>
            </a:r>
            <a:r>
              <a:rPr lang="en-US" altLang="zh-CN" dirty="0"/>
              <a:t>Reader/Writer</a:t>
            </a:r>
            <a:r>
              <a:rPr lang="zh-CN" altLang="zh-CN" dirty="0"/>
              <a:t>类。图</a:t>
            </a:r>
            <a:r>
              <a:rPr lang="en-US" altLang="zh-CN" dirty="0"/>
              <a:t>8.6</a:t>
            </a:r>
            <a:r>
              <a:rPr lang="zh-CN" altLang="zh-CN" dirty="0"/>
              <a:t>显示了</a:t>
            </a:r>
            <a:r>
              <a:rPr lang="en-US" altLang="zh-CN" dirty="0"/>
              <a:t>.NET</a:t>
            </a:r>
            <a:r>
              <a:rPr lang="zh-CN" altLang="zh-CN" dirty="0"/>
              <a:t>框架中基本的</a:t>
            </a:r>
            <a:r>
              <a:rPr lang="en-US" altLang="zh-CN" dirty="0"/>
              <a:t>I/O</a:t>
            </a:r>
            <a:r>
              <a:rPr lang="zh-CN" altLang="zh-CN" dirty="0"/>
              <a:t>流模型</a:t>
            </a:r>
            <a:r>
              <a:rPr lang="zh-CN" altLang="zh-CN" dirty="0" smtClean="0"/>
              <a:t>。</a:t>
            </a:r>
            <a:endParaRPr lang="zh-CN" altLang="zh-CN" dirty="0"/>
          </a:p>
        </p:txBody>
      </p:sp>
      <p:pic>
        <p:nvPicPr>
          <p:cNvPr id="21506" name="Picture 2" descr="8t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9892" y="2588805"/>
            <a:ext cx="5742209" cy="3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786200"/>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p>
        </p:txBody>
      </p:sp>
      <p:sp>
        <p:nvSpPr>
          <p:cNvPr id="3" name="TextBox 2"/>
          <p:cNvSpPr txBox="1"/>
          <p:nvPr/>
        </p:nvSpPr>
        <p:spPr>
          <a:xfrm>
            <a:off x="978195" y="1244009"/>
            <a:ext cx="10090298" cy="646331"/>
          </a:xfrm>
          <a:prstGeom prst="rect">
            <a:avLst/>
          </a:prstGeom>
          <a:noFill/>
        </p:spPr>
        <p:txBody>
          <a:bodyPr wrap="square" rtlCol="0">
            <a:spAutoFit/>
          </a:bodyPr>
          <a:lstStyle/>
          <a:p>
            <a:pPr indent="446088"/>
            <a:r>
              <a:rPr lang="en-US" altLang="zh-CN" dirty="0"/>
              <a:t>Stream</a:t>
            </a:r>
            <a:r>
              <a:rPr lang="zh-CN" altLang="zh-CN" dirty="0"/>
              <a:t>类提供了读</a:t>
            </a:r>
            <a:r>
              <a:rPr lang="en-US" altLang="zh-CN" dirty="0"/>
              <a:t>/</a:t>
            </a:r>
            <a:r>
              <a:rPr lang="zh-CN" altLang="zh-CN" dirty="0"/>
              <a:t>写</a:t>
            </a:r>
            <a:r>
              <a:rPr lang="en-US" altLang="zh-CN" dirty="0"/>
              <a:t>I/O</a:t>
            </a:r>
            <a:r>
              <a:rPr lang="zh-CN" altLang="zh-CN" dirty="0"/>
              <a:t>数据的基本功能，因为它是一个抽象类，所以在使用时应使用它的派生类，表</a:t>
            </a:r>
            <a:r>
              <a:rPr lang="en-US" altLang="zh-CN" dirty="0"/>
              <a:t>8.7</a:t>
            </a:r>
            <a:r>
              <a:rPr lang="zh-CN" altLang="zh-CN" dirty="0"/>
              <a:t>中列举了常用的</a:t>
            </a:r>
            <a:r>
              <a:rPr lang="en-US" altLang="zh-CN" dirty="0"/>
              <a:t>Stream</a:t>
            </a:r>
            <a:r>
              <a:rPr lang="zh-CN" altLang="zh-CN" dirty="0"/>
              <a:t>类的派生类</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1035143428"/>
              </p:ext>
            </p:extLst>
          </p:nvPr>
        </p:nvGraphicFramePr>
        <p:xfrm>
          <a:off x="2163097" y="2099097"/>
          <a:ext cx="8076056" cy="3195916"/>
        </p:xfrm>
        <a:graphic>
          <a:graphicData uri="http://schemas.openxmlformats.org/drawingml/2006/table">
            <a:tbl>
              <a:tblPr/>
              <a:tblGrid>
                <a:gridCol w="1537033"/>
                <a:gridCol w="6539023"/>
              </a:tblGrid>
              <a:tr h="290538">
                <a:tc>
                  <a:txBody>
                    <a:bodyPr/>
                    <a:lstStyle/>
                    <a:p>
                      <a:pPr algn="ctr">
                        <a:spcAft>
                          <a:spcPts val="0"/>
                        </a:spcAft>
                      </a:pPr>
                      <a:r>
                        <a:rPr lang="zh-CN" sz="1400" kern="100">
                          <a:effectLst/>
                          <a:latin typeface="Times New Roman"/>
                          <a:ea typeface="宋体"/>
                        </a:rPr>
                        <a:t>类</a:t>
                      </a:r>
                      <a:r>
                        <a:rPr lang="en-US" sz="1400" kern="100">
                          <a:effectLst/>
                          <a:latin typeface="Times New Roman"/>
                          <a:ea typeface="宋体"/>
                        </a:rPr>
                        <a:t>    </a:t>
                      </a:r>
                      <a:r>
                        <a:rPr lang="zh-CN" sz="1400" kern="10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871613">
                <a:tc>
                  <a:txBody>
                    <a:bodyPr/>
                    <a:lstStyle/>
                    <a:p>
                      <a:pPr indent="95250" algn="just">
                        <a:spcAft>
                          <a:spcPts val="0"/>
                        </a:spcAft>
                      </a:pPr>
                      <a:r>
                        <a:rPr lang="en-US" sz="1400" kern="100">
                          <a:effectLst/>
                          <a:latin typeface="Times New Roman"/>
                          <a:ea typeface="宋体"/>
                        </a:rPr>
                        <a:t>FileStream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对文件系统上的文件进行读取、写入、打开和关闭操作，对其他与文件相关的操作系统句柄进行操作，如管道、标准输入和标准输出。读</a:t>
                      </a:r>
                      <a:r>
                        <a:rPr lang="en-US" sz="1400" kern="100">
                          <a:effectLst/>
                          <a:latin typeface="Times New Roman"/>
                          <a:ea typeface="宋体"/>
                        </a:rPr>
                        <a:t>/</a:t>
                      </a:r>
                      <a:r>
                        <a:rPr lang="zh-CN" sz="1400" kern="100">
                          <a:effectLst/>
                          <a:latin typeface="Times New Roman"/>
                          <a:ea typeface="宋体"/>
                        </a:rPr>
                        <a:t>写操作可以指定为同步或异步操作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a:ea typeface="宋体"/>
                        </a:rPr>
                        <a:t>MemoryStream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创建以内存而不是磁盘或网络连接作为支持存储区的流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1613">
                <a:tc>
                  <a:txBody>
                    <a:bodyPr/>
                    <a:lstStyle/>
                    <a:p>
                      <a:pPr indent="95250" algn="just">
                        <a:spcAft>
                          <a:spcPts val="0"/>
                        </a:spcAft>
                      </a:pPr>
                      <a:r>
                        <a:rPr lang="en-US" sz="1400" kern="100">
                          <a:effectLst/>
                          <a:latin typeface="Times New Roman"/>
                          <a:ea typeface="宋体"/>
                        </a:rPr>
                        <a:t>BufferedStream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a:ea typeface="宋体"/>
                        </a:rPr>
                        <a:t>可以向另一个</a:t>
                      </a:r>
                      <a:r>
                        <a:rPr lang="en-US" sz="1400" kern="100">
                          <a:effectLst/>
                          <a:latin typeface="Times New Roman"/>
                          <a:ea typeface="宋体"/>
                        </a:rPr>
                        <a:t>Stream</a:t>
                      </a:r>
                      <a:r>
                        <a:rPr lang="zh-CN" sz="1400" kern="100">
                          <a:effectLst/>
                          <a:latin typeface="Times New Roman"/>
                          <a:ea typeface="宋体"/>
                        </a:rPr>
                        <a:t>（例如</a:t>
                      </a:r>
                      <a:r>
                        <a:rPr lang="en-US" sz="1400" kern="100">
                          <a:effectLst/>
                          <a:latin typeface="Times New Roman"/>
                          <a:ea typeface="宋体"/>
                        </a:rPr>
                        <a:t> NetworkStream</a:t>
                      </a:r>
                      <a:r>
                        <a:rPr lang="zh-CN" sz="1400" kern="100">
                          <a:effectLst/>
                          <a:latin typeface="Times New Roman"/>
                          <a:ea typeface="宋体"/>
                        </a:rPr>
                        <a:t>）添加缓冲的</a:t>
                      </a:r>
                      <a:r>
                        <a:rPr lang="en-US" sz="1400" kern="100">
                          <a:effectLst/>
                          <a:latin typeface="Times New Roman"/>
                          <a:ea typeface="宋体"/>
                        </a:rPr>
                        <a:t> Stream</a:t>
                      </a:r>
                      <a:r>
                        <a:rPr lang="zh-CN" sz="1400" kern="100">
                          <a:effectLst/>
                          <a:latin typeface="Times New Roman"/>
                          <a:ea typeface="宋体"/>
                        </a:rPr>
                        <a:t>。</a:t>
                      </a:r>
                      <a:r>
                        <a:rPr lang="en-US" sz="1400" kern="100">
                          <a:effectLst/>
                          <a:latin typeface="Times New Roman"/>
                          <a:ea typeface="宋体"/>
                        </a:rPr>
                        <a:t>FileStream </a:t>
                      </a:r>
                      <a:r>
                        <a:rPr lang="zh-CN" sz="1400" kern="100">
                          <a:effectLst/>
                          <a:latin typeface="Times New Roman"/>
                          <a:ea typeface="宋体"/>
                        </a:rPr>
                        <a:t>内部已具有缓冲，</a:t>
                      </a:r>
                      <a:r>
                        <a:rPr lang="en-US" sz="1400" kern="100">
                          <a:effectLst/>
                          <a:latin typeface="Times New Roman"/>
                          <a:ea typeface="宋体"/>
                        </a:rPr>
                        <a:t>MemoryStream</a:t>
                      </a:r>
                      <a:r>
                        <a:rPr lang="zh-CN" sz="1400" kern="100">
                          <a:effectLst/>
                          <a:latin typeface="Times New Roman"/>
                          <a:ea typeface="宋体"/>
                        </a:rPr>
                        <a:t>无须缓冲，流在缓冲区上执行操作，可以提高效率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a:ea typeface="宋体"/>
                        </a:rPr>
                        <a:t>NetWorkStream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提供用于网络访问的基础数据流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a:ea typeface="宋体"/>
                        </a:rPr>
                        <a:t>GZipStream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提供用于压缩和解压缩流的方法和属性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a:ea typeface="宋体"/>
                        </a:rPr>
                        <a:t>DeflateStream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提供用于使用</a:t>
                      </a:r>
                      <a:r>
                        <a:rPr lang="en-US" sz="1400" kern="100" dirty="0">
                          <a:effectLst/>
                          <a:latin typeface="Times New Roman"/>
                          <a:ea typeface="宋体"/>
                        </a:rPr>
                        <a:t>Deflate</a:t>
                      </a:r>
                      <a:r>
                        <a:rPr lang="zh-CN" sz="1400" kern="100" dirty="0">
                          <a:effectLst/>
                          <a:latin typeface="Times New Roman"/>
                          <a:ea typeface="宋体"/>
                        </a:rPr>
                        <a:t>算法压缩和解压缩流的方法和属性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9091954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7684" y="1467293"/>
            <a:ext cx="9792586" cy="1200329"/>
          </a:xfrm>
          <a:prstGeom prst="rect">
            <a:avLst/>
          </a:prstGeom>
          <a:noFill/>
        </p:spPr>
        <p:txBody>
          <a:bodyPr wrap="square" rtlCol="0">
            <a:spAutoFit/>
          </a:bodyPr>
          <a:lstStyle/>
          <a:p>
            <a:pPr indent="446088"/>
            <a:r>
              <a:rPr lang="en-US" altLang="zh-CN" dirty="0"/>
              <a:t>.NET</a:t>
            </a:r>
            <a:r>
              <a:rPr lang="zh-CN" altLang="zh-CN" dirty="0"/>
              <a:t>框架提供了许多</a:t>
            </a:r>
            <a:r>
              <a:rPr lang="en-US" altLang="zh-CN" dirty="0"/>
              <a:t>Reader</a:t>
            </a:r>
            <a:r>
              <a:rPr lang="zh-CN" altLang="zh-CN" dirty="0"/>
              <a:t>类和</a:t>
            </a:r>
            <a:r>
              <a:rPr lang="en-US" altLang="zh-CN" dirty="0"/>
              <a:t>Writer</a:t>
            </a:r>
            <a:r>
              <a:rPr lang="zh-CN" altLang="zh-CN" dirty="0"/>
              <a:t>类，它们都根据特定的规则进行设计，把对流的读</a:t>
            </a:r>
            <a:r>
              <a:rPr lang="en-US" altLang="zh-CN" dirty="0"/>
              <a:t>/</a:t>
            </a:r>
            <a:r>
              <a:rPr lang="zh-CN" altLang="zh-CN" dirty="0"/>
              <a:t>写操作封装起来，这样开发人员就可以集中精力处理数据。表</a:t>
            </a:r>
            <a:r>
              <a:rPr lang="en-US" altLang="zh-CN" dirty="0"/>
              <a:t>8.8</a:t>
            </a:r>
            <a:r>
              <a:rPr lang="zh-CN" altLang="zh-CN" dirty="0"/>
              <a:t>中列出了常用的</a:t>
            </a:r>
            <a:r>
              <a:rPr lang="en-US" altLang="zh-CN" dirty="0"/>
              <a:t>Reader</a:t>
            </a:r>
            <a:r>
              <a:rPr lang="zh-CN" altLang="zh-CN" dirty="0"/>
              <a:t>类和</a:t>
            </a:r>
            <a:r>
              <a:rPr lang="en-US" altLang="zh-CN" dirty="0"/>
              <a:t>Writer</a:t>
            </a:r>
            <a:r>
              <a:rPr lang="zh-CN" altLang="zh-CN" dirty="0"/>
              <a:t>类。</a:t>
            </a:r>
          </a:p>
          <a:p>
            <a:pPr indent="446088"/>
            <a:endParaRPr lang="zh-CN" altLang="en-US" dirty="0"/>
          </a:p>
        </p:txBody>
      </p:sp>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p>
        </p:txBody>
      </p:sp>
      <p:graphicFrame>
        <p:nvGraphicFramePr>
          <p:cNvPr id="4" name="表格 3"/>
          <p:cNvGraphicFramePr>
            <a:graphicFrameLocks noGrp="1"/>
          </p:cNvGraphicFramePr>
          <p:nvPr>
            <p:extLst>
              <p:ext uri="{D42A27DB-BD31-4B8C-83A1-F6EECF244321}">
                <p14:modId xmlns:p14="http://schemas.microsoft.com/office/powerpoint/2010/main" val="3668870484"/>
              </p:ext>
            </p:extLst>
          </p:nvPr>
        </p:nvGraphicFramePr>
        <p:xfrm>
          <a:off x="2516944" y="2497497"/>
          <a:ext cx="7246716" cy="3520530"/>
        </p:xfrm>
        <a:graphic>
          <a:graphicData uri="http://schemas.openxmlformats.org/drawingml/2006/table">
            <a:tbl>
              <a:tblPr/>
              <a:tblGrid>
                <a:gridCol w="1326775"/>
                <a:gridCol w="5919941"/>
              </a:tblGrid>
              <a:tr h="391170">
                <a:tc>
                  <a:txBody>
                    <a:bodyPr/>
                    <a:lstStyle/>
                    <a:p>
                      <a:pPr algn="ctr">
                        <a:spcAft>
                          <a:spcPts val="0"/>
                        </a:spcAft>
                      </a:pPr>
                      <a:r>
                        <a:rPr lang="zh-CN" sz="1400" kern="100" dirty="0">
                          <a:effectLst/>
                          <a:latin typeface="Times New Roman"/>
                          <a:ea typeface="宋体"/>
                        </a:rPr>
                        <a:t>类</a:t>
                      </a:r>
                      <a:r>
                        <a:rPr lang="en-US" sz="1400" kern="100" dirty="0">
                          <a:effectLst/>
                          <a:latin typeface="Times New Roman"/>
                          <a:ea typeface="宋体"/>
                        </a:rPr>
                        <a:t>    </a:t>
                      </a:r>
                      <a:r>
                        <a:rPr lang="zh-CN" sz="1400" kern="100" dirty="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91170">
                <a:tc>
                  <a:txBody>
                    <a:bodyPr/>
                    <a:lstStyle/>
                    <a:p>
                      <a:pPr indent="95250" algn="just">
                        <a:spcAft>
                          <a:spcPts val="0"/>
                        </a:spcAft>
                      </a:pPr>
                      <a:r>
                        <a:rPr lang="en-US" sz="1400" kern="100">
                          <a:effectLst/>
                          <a:latin typeface="Times New Roman"/>
                          <a:ea typeface="宋体"/>
                        </a:rPr>
                        <a:t>TextReader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StreamReader</a:t>
                      </a:r>
                      <a:r>
                        <a:rPr lang="zh-CN" sz="1400" kern="100">
                          <a:effectLst/>
                          <a:latin typeface="Times New Roman"/>
                          <a:ea typeface="宋体"/>
                        </a:rPr>
                        <a:t>和</a:t>
                      </a:r>
                      <a:r>
                        <a:rPr lang="en-US" sz="1400" kern="100">
                          <a:effectLst/>
                          <a:latin typeface="Times New Roman"/>
                          <a:ea typeface="宋体"/>
                        </a:rPr>
                        <a:t>StringReader</a:t>
                      </a:r>
                      <a:r>
                        <a:rPr lang="zh-CN" sz="1400" kern="100">
                          <a:effectLst/>
                          <a:latin typeface="Times New Roman"/>
                          <a:ea typeface="宋体"/>
                        </a:rPr>
                        <a:t>的抽象基类，用于读取</a:t>
                      </a:r>
                      <a:r>
                        <a:rPr lang="en-US" sz="1400" kern="100">
                          <a:effectLst/>
                          <a:latin typeface="Times New Roman"/>
                          <a:ea typeface="宋体"/>
                        </a:rPr>
                        <a:t>Unicode</a:t>
                      </a:r>
                      <a:r>
                        <a:rPr lang="zh-CN" sz="1400" kern="100">
                          <a:effectLst/>
                          <a:latin typeface="Times New Roman"/>
                          <a:ea typeface="宋体"/>
                        </a:rPr>
                        <a:t>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TextWriter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StreamWriter</a:t>
                      </a:r>
                      <a:r>
                        <a:rPr lang="zh-CN" sz="1400" kern="100">
                          <a:effectLst/>
                          <a:latin typeface="Times New Roman"/>
                          <a:ea typeface="宋体"/>
                        </a:rPr>
                        <a:t>和</a:t>
                      </a:r>
                      <a:r>
                        <a:rPr lang="en-US" sz="1400" kern="100">
                          <a:effectLst/>
                          <a:latin typeface="Times New Roman"/>
                          <a:ea typeface="宋体"/>
                        </a:rPr>
                        <a:t>StringWriter</a:t>
                      </a:r>
                      <a:r>
                        <a:rPr lang="zh-CN" sz="1400" kern="100">
                          <a:effectLst/>
                          <a:latin typeface="Times New Roman"/>
                          <a:ea typeface="宋体"/>
                        </a:rPr>
                        <a:t>的抽象基类，用于输出</a:t>
                      </a:r>
                      <a:r>
                        <a:rPr lang="en-US" sz="1400" kern="100">
                          <a:effectLst/>
                          <a:latin typeface="Times New Roman"/>
                          <a:ea typeface="宋体"/>
                        </a:rPr>
                        <a:t>Unicode</a:t>
                      </a:r>
                      <a:r>
                        <a:rPr lang="zh-CN" sz="1400" kern="100">
                          <a:effectLst/>
                          <a:latin typeface="Times New Roman"/>
                          <a:ea typeface="宋体"/>
                        </a:rPr>
                        <a:t>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StreamReader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TextReader</a:t>
                      </a:r>
                      <a:r>
                        <a:rPr lang="zh-CN" sz="1400" kern="100">
                          <a:effectLst/>
                          <a:latin typeface="Times New Roman"/>
                          <a:ea typeface="宋体"/>
                        </a:rPr>
                        <a:t>类的派生类，用于从字节流中读取字符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StreamWriter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TextWriter</a:t>
                      </a:r>
                      <a:r>
                        <a:rPr lang="zh-CN" sz="1400" kern="100">
                          <a:effectLst/>
                          <a:latin typeface="Times New Roman"/>
                          <a:ea typeface="宋体"/>
                        </a:rPr>
                        <a:t>类的派生类，用于把字符写入字节流中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StringReader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TextReader</a:t>
                      </a:r>
                      <a:r>
                        <a:rPr lang="zh-CN" sz="1400" kern="100">
                          <a:effectLst/>
                          <a:latin typeface="Times New Roman"/>
                          <a:ea typeface="宋体"/>
                        </a:rPr>
                        <a:t>类的派生类，用于从</a:t>
                      </a:r>
                      <a:r>
                        <a:rPr lang="en-US" sz="1400" kern="100">
                          <a:effectLst/>
                          <a:latin typeface="Times New Roman"/>
                          <a:ea typeface="宋体"/>
                        </a:rPr>
                        <a:t> Strings </a:t>
                      </a:r>
                      <a:r>
                        <a:rPr lang="zh-CN" sz="1400" kern="100">
                          <a:effectLst/>
                          <a:latin typeface="Times New Roman"/>
                          <a:ea typeface="宋体"/>
                        </a:rPr>
                        <a:t>中读取字符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StringWriter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a:ea typeface="宋体"/>
                        </a:rPr>
                        <a:t>TextWriter</a:t>
                      </a:r>
                      <a:r>
                        <a:rPr lang="zh-CN" sz="1400" kern="100">
                          <a:effectLst/>
                          <a:latin typeface="Times New Roman"/>
                          <a:ea typeface="宋体"/>
                        </a:rPr>
                        <a:t>类的派生类，用于向</a:t>
                      </a:r>
                      <a:r>
                        <a:rPr lang="en-US" sz="1400" kern="100">
                          <a:effectLst/>
                          <a:latin typeface="Times New Roman"/>
                          <a:ea typeface="宋体"/>
                        </a:rPr>
                        <a:t>String</a:t>
                      </a:r>
                      <a:r>
                        <a:rPr lang="zh-CN" sz="1400" kern="100">
                          <a:effectLst/>
                          <a:latin typeface="Times New Roman"/>
                          <a:ea typeface="宋体"/>
                        </a:rPr>
                        <a:t>中写入字符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BinaryReader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从流中把基本数据类型读取为二进制值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a:ea typeface="宋体"/>
                        </a:rPr>
                        <a:t>BinaryWriter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把二进制中的基本数据类型写入流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36513125"/>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．读</a:t>
            </a:r>
            <a:r>
              <a:rPr lang="en-US" altLang="zh-CN" sz="2800" b="1" dirty="0"/>
              <a:t>/</a:t>
            </a:r>
            <a:r>
              <a:rPr lang="zh-CN" altLang="zh-CN" sz="2800" b="1" dirty="0"/>
              <a:t>写流文件</a:t>
            </a:r>
          </a:p>
        </p:txBody>
      </p:sp>
      <p:sp>
        <p:nvSpPr>
          <p:cNvPr id="3" name="TextBox 2"/>
          <p:cNvSpPr txBox="1"/>
          <p:nvPr/>
        </p:nvSpPr>
        <p:spPr>
          <a:xfrm>
            <a:off x="1010093" y="1329070"/>
            <a:ext cx="10005237" cy="923330"/>
          </a:xfrm>
          <a:prstGeom prst="rect">
            <a:avLst/>
          </a:prstGeom>
          <a:noFill/>
        </p:spPr>
        <p:txBody>
          <a:bodyPr wrap="square" rtlCol="0">
            <a:spAutoFit/>
          </a:bodyPr>
          <a:lstStyle/>
          <a:p>
            <a:pPr indent="446088"/>
            <a:r>
              <a:rPr lang="en-US" altLang="zh-CN" dirty="0" err="1"/>
              <a:t>StreamReader</a:t>
            </a:r>
            <a:r>
              <a:rPr lang="zh-CN" altLang="zh-CN" dirty="0"/>
              <a:t>类可以从流或文件中读取字符。在创建</a:t>
            </a:r>
            <a:r>
              <a:rPr lang="en-US" altLang="zh-CN" dirty="0" err="1"/>
              <a:t>StreamReader</a:t>
            </a:r>
            <a:r>
              <a:rPr lang="zh-CN" altLang="zh-CN" dirty="0"/>
              <a:t>类的对象时，可以指定一个流对象，也可以指定一个文件路径，创建对象之后就可以调用它的方法，从流中读取数据，</a:t>
            </a:r>
            <a:r>
              <a:rPr lang="en-US" altLang="zh-CN" dirty="0" err="1"/>
              <a:t>StreamReader</a:t>
            </a:r>
            <a:r>
              <a:rPr lang="zh-CN" altLang="zh-CN" dirty="0"/>
              <a:t>类提供的常用方法如表</a:t>
            </a:r>
            <a:r>
              <a:rPr lang="en-US" altLang="zh-CN" dirty="0"/>
              <a:t>8.9</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422763585"/>
              </p:ext>
            </p:extLst>
          </p:nvPr>
        </p:nvGraphicFramePr>
        <p:xfrm>
          <a:off x="2620298" y="2435095"/>
          <a:ext cx="7363675" cy="2615368"/>
        </p:xfrm>
        <a:graphic>
          <a:graphicData uri="http://schemas.openxmlformats.org/drawingml/2006/table">
            <a:tbl>
              <a:tblPr/>
              <a:tblGrid>
                <a:gridCol w="1515997"/>
                <a:gridCol w="5847678"/>
              </a:tblGrid>
              <a:tr h="373624">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73624">
                <a:tc>
                  <a:txBody>
                    <a:bodyPr/>
                    <a:lstStyle/>
                    <a:p>
                      <a:pPr indent="95250" algn="just">
                        <a:spcAft>
                          <a:spcPts val="0"/>
                        </a:spcAft>
                      </a:pPr>
                      <a:r>
                        <a:rPr lang="en-US" sz="1400" kern="100">
                          <a:effectLst/>
                          <a:latin typeface="Times New Roman"/>
                          <a:ea typeface="宋体"/>
                        </a:rPr>
                        <a:t>Peek</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返回下一个可用的字符，但不使用它</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a:ea typeface="宋体"/>
                        </a:rPr>
                        <a:t>Read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读取输入流中的下一个字符或下一组字符并移动流或文件指针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a:ea typeface="宋体"/>
                        </a:rPr>
                        <a:t>ReadBlock</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从当前流中读取最大数量的字符并从</a:t>
                      </a:r>
                      <a:r>
                        <a:rPr lang="en-US" sz="1400" kern="100">
                          <a:effectLst/>
                          <a:latin typeface="Times New Roman"/>
                          <a:ea typeface="宋体"/>
                        </a:rPr>
                        <a:t> index </a:t>
                      </a:r>
                      <a:r>
                        <a:rPr lang="zh-CN" sz="1400" kern="100">
                          <a:effectLst/>
                          <a:latin typeface="Times New Roman"/>
                          <a:ea typeface="宋体"/>
                        </a:rPr>
                        <a:t>开始将该数据写入</a:t>
                      </a:r>
                      <a:r>
                        <a:rPr lang="en-US" sz="1400" kern="100">
                          <a:effectLst/>
                          <a:latin typeface="Times New Roman"/>
                          <a:ea typeface="宋体"/>
                        </a:rPr>
                        <a:t>buffer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a:ea typeface="宋体"/>
                        </a:rPr>
                        <a:t>ReadLine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从当前流中读取一行字符并将数据作为字符串返回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a:ea typeface="宋体"/>
                        </a:rPr>
                        <a:t>ReadToEnd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从流的当前位置到末尾读取流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a:ea typeface="宋体"/>
                        </a:rPr>
                        <a:t>Close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关闭打开的对象，释放资源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7773592"/>
      </p:ext>
    </p:extLst>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．读</a:t>
            </a:r>
            <a:r>
              <a:rPr lang="en-US" altLang="zh-CN" sz="2800" b="1" dirty="0"/>
              <a:t>/</a:t>
            </a:r>
            <a:r>
              <a:rPr lang="zh-CN" altLang="zh-CN" sz="2800" b="1" dirty="0"/>
              <a:t>写流文件</a:t>
            </a:r>
          </a:p>
        </p:txBody>
      </p:sp>
      <p:sp>
        <p:nvSpPr>
          <p:cNvPr id="3" name="TextBox 2"/>
          <p:cNvSpPr txBox="1"/>
          <p:nvPr/>
        </p:nvSpPr>
        <p:spPr>
          <a:xfrm>
            <a:off x="925033" y="1637414"/>
            <a:ext cx="9962707" cy="646331"/>
          </a:xfrm>
          <a:prstGeom prst="rect">
            <a:avLst/>
          </a:prstGeom>
          <a:noFill/>
        </p:spPr>
        <p:txBody>
          <a:bodyPr wrap="square" rtlCol="0">
            <a:spAutoFit/>
          </a:bodyPr>
          <a:lstStyle/>
          <a:p>
            <a:pPr indent="446088"/>
            <a:r>
              <a:rPr lang="en-US" altLang="zh-CN" dirty="0" err="1"/>
              <a:t>StreamWriter</a:t>
            </a:r>
            <a:r>
              <a:rPr lang="zh-CN" altLang="zh-CN" dirty="0"/>
              <a:t>类的方法可以实现向文件中写入内容的功能，</a:t>
            </a:r>
            <a:r>
              <a:rPr lang="en-US" altLang="zh-CN" dirty="0" err="1"/>
              <a:t>StreamWriter</a:t>
            </a:r>
            <a:r>
              <a:rPr lang="zh-CN" altLang="zh-CN" dirty="0"/>
              <a:t>类以一种特定的编码向字节流中写入字符。表</a:t>
            </a:r>
            <a:r>
              <a:rPr lang="en-US" altLang="zh-CN" dirty="0"/>
              <a:t>8.10</a:t>
            </a:r>
            <a:r>
              <a:rPr lang="zh-CN" altLang="zh-CN" dirty="0"/>
              <a:t>中列出了</a:t>
            </a:r>
            <a:r>
              <a:rPr lang="en-US" altLang="zh-CN" dirty="0" err="1"/>
              <a:t>StreamWriter</a:t>
            </a:r>
            <a:r>
              <a:rPr lang="en-US" altLang="zh-CN" dirty="0"/>
              <a:t> </a:t>
            </a:r>
            <a:r>
              <a:rPr lang="zh-CN" altLang="zh-CN" dirty="0"/>
              <a:t>类提供的常用方法</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877958207"/>
              </p:ext>
            </p:extLst>
          </p:nvPr>
        </p:nvGraphicFramePr>
        <p:xfrm>
          <a:off x="2907376" y="2428502"/>
          <a:ext cx="6587498" cy="1590604"/>
        </p:xfrm>
        <a:graphic>
          <a:graphicData uri="http://schemas.openxmlformats.org/drawingml/2006/table">
            <a:tbl>
              <a:tblPr/>
              <a:tblGrid>
                <a:gridCol w="1350088"/>
                <a:gridCol w="5237410"/>
              </a:tblGrid>
              <a:tr h="397651">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97651">
                <a:tc>
                  <a:txBody>
                    <a:bodyPr/>
                    <a:lstStyle/>
                    <a:p>
                      <a:pPr indent="95250" algn="just">
                        <a:spcAft>
                          <a:spcPts val="0"/>
                        </a:spcAft>
                      </a:pPr>
                      <a:r>
                        <a:rPr lang="en-US" sz="1400" kern="100">
                          <a:effectLst/>
                          <a:latin typeface="Times New Roman"/>
                          <a:ea typeface="宋体"/>
                        </a:rPr>
                        <a:t>Write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写入流，向流对象中写入字符并移动流或文件指针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651">
                <a:tc>
                  <a:txBody>
                    <a:bodyPr/>
                    <a:lstStyle/>
                    <a:p>
                      <a:pPr indent="95250" algn="just">
                        <a:spcAft>
                          <a:spcPts val="0"/>
                        </a:spcAft>
                      </a:pPr>
                      <a:r>
                        <a:rPr lang="en-US" sz="1400" kern="100">
                          <a:effectLst/>
                          <a:latin typeface="Times New Roman"/>
                          <a:ea typeface="宋体"/>
                        </a:rPr>
                        <a:t>WriteLine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向流中写入一行，后跟行结束符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651">
                <a:tc>
                  <a:txBody>
                    <a:bodyPr/>
                    <a:lstStyle/>
                    <a:p>
                      <a:pPr indent="95250" algn="just">
                        <a:spcAft>
                          <a:spcPts val="0"/>
                        </a:spcAft>
                      </a:pPr>
                      <a:r>
                        <a:rPr lang="en-US" sz="1400" kern="100">
                          <a:effectLst/>
                          <a:latin typeface="Times New Roman"/>
                          <a:ea typeface="宋体"/>
                        </a:rPr>
                        <a:t>Close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关闭打开的对象，释放资源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1827802"/>
      </p:ext>
    </p:ext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903767" y="1265274"/>
            <a:ext cx="10281684" cy="646331"/>
          </a:xfrm>
          <a:prstGeom prst="rect">
            <a:avLst/>
          </a:prstGeom>
          <a:noFill/>
        </p:spPr>
        <p:txBody>
          <a:bodyPr wrap="square" rtlCol="0">
            <a:spAutoFit/>
          </a:bodyPr>
          <a:lstStyle/>
          <a:p>
            <a:pPr indent="446088"/>
            <a:r>
              <a:rPr lang="en-US" altLang="zh-CN" dirty="0" err="1"/>
              <a:t>BinaryReader</a:t>
            </a:r>
            <a:r>
              <a:rPr lang="zh-CN" altLang="zh-CN" dirty="0"/>
              <a:t>类和</a:t>
            </a:r>
            <a:r>
              <a:rPr lang="en-US" altLang="zh-CN" dirty="0" err="1"/>
              <a:t>BinaryWriter</a:t>
            </a:r>
            <a:r>
              <a:rPr lang="zh-CN" altLang="zh-CN" dirty="0"/>
              <a:t>类有很多成员方法，表</a:t>
            </a:r>
            <a:r>
              <a:rPr lang="en-US" altLang="zh-CN" dirty="0"/>
              <a:t>8.11</a:t>
            </a:r>
            <a:r>
              <a:rPr lang="zh-CN" altLang="zh-CN" dirty="0"/>
              <a:t>和表</a:t>
            </a:r>
            <a:r>
              <a:rPr lang="en-US" altLang="zh-CN" dirty="0"/>
              <a:t>8.12</a:t>
            </a:r>
            <a:r>
              <a:rPr lang="zh-CN" altLang="zh-CN" dirty="0"/>
              <a:t>中分别列出了这两个类的常用方法</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970335158"/>
              </p:ext>
            </p:extLst>
          </p:nvPr>
        </p:nvGraphicFramePr>
        <p:xfrm>
          <a:off x="2062717" y="2003481"/>
          <a:ext cx="8304028" cy="3493549"/>
        </p:xfrm>
        <a:graphic>
          <a:graphicData uri="http://schemas.openxmlformats.org/drawingml/2006/table">
            <a:tbl>
              <a:tblPr/>
              <a:tblGrid>
                <a:gridCol w="1825193"/>
                <a:gridCol w="6478835"/>
              </a:tblGrid>
              <a:tr h="291129">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1129">
                <a:tc>
                  <a:txBody>
                    <a:bodyPr/>
                    <a:lstStyle/>
                    <a:p>
                      <a:pPr indent="95250" algn="just">
                        <a:spcAft>
                          <a:spcPts val="0"/>
                        </a:spcAft>
                      </a:pPr>
                      <a:r>
                        <a:rPr lang="en-US" sz="1400" kern="100">
                          <a:effectLst/>
                          <a:latin typeface="Times New Roman"/>
                          <a:ea typeface="宋体"/>
                        </a:rPr>
                        <a:t>Close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关闭打开的对象，释放资源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PeekChar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返回下一个可用字符，不提升字符或字节的位置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从文件中读取字符并提升字符位置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ReadBoolean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a:t>
                      </a:r>
                      <a:r>
                        <a:rPr lang="en-US" sz="1400" kern="100">
                          <a:effectLst/>
                          <a:latin typeface="Times New Roman"/>
                          <a:ea typeface="宋体"/>
                        </a:rPr>
                        <a:t>bool</a:t>
                      </a:r>
                      <a:r>
                        <a:rPr lang="zh-CN" sz="1400" kern="100">
                          <a:effectLst/>
                          <a:latin typeface="Times New Roman"/>
                          <a:ea typeface="宋体"/>
                        </a:rPr>
                        <a:t>值并提升一字节的位置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ReadByte, ReadBytes</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从当前文件中读取一或多字节，并使文件的位置提升一或多字节</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259">
                <a:tc>
                  <a:txBody>
                    <a:bodyPr/>
                    <a:lstStyle/>
                    <a:p>
                      <a:pPr indent="95250" algn="just">
                        <a:spcAft>
                          <a:spcPts val="0"/>
                        </a:spcAft>
                      </a:pPr>
                      <a:r>
                        <a:rPr lang="en-US" sz="1400" kern="100">
                          <a:effectLst/>
                          <a:latin typeface="Times New Roman"/>
                          <a:ea typeface="宋体"/>
                        </a:rPr>
                        <a:t>ReadChar,ReadChars</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从文件中读取一个或多个字符，并根据使用的编码和从文件中读取的特定字符来提升文件当前位置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ReadDecimal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从文件中读取十进制数值，并使文件的当前位置提升</a:t>
                      </a:r>
                      <a:r>
                        <a:rPr lang="en-US" sz="1400" kern="100">
                          <a:effectLst/>
                          <a:latin typeface="Times New Roman"/>
                          <a:ea typeface="宋体"/>
                        </a:rPr>
                        <a:t>16</a:t>
                      </a:r>
                      <a:r>
                        <a:rPr lang="zh-CN" sz="1400" kern="100">
                          <a:effectLst/>
                          <a:latin typeface="Times New Roman"/>
                          <a:ea typeface="宋体"/>
                        </a:rPr>
                        <a:t>字节</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ReadDouble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a:t>
                      </a:r>
                      <a:r>
                        <a:rPr lang="en-US" sz="1400" kern="100">
                          <a:effectLst/>
                          <a:latin typeface="Times New Roman"/>
                          <a:ea typeface="宋体"/>
                        </a:rPr>
                        <a:t>8</a:t>
                      </a:r>
                      <a:r>
                        <a:rPr lang="zh-CN" sz="1400" kern="100">
                          <a:effectLst/>
                          <a:latin typeface="Times New Roman"/>
                          <a:ea typeface="宋体"/>
                        </a:rPr>
                        <a:t>字节浮点值，并使文件的当前位置提升</a:t>
                      </a:r>
                      <a:r>
                        <a:rPr lang="en-US" sz="1400" kern="100">
                          <a:effectLst/>
                          <a:latin typeface="Times New Roman"/>
                          <a:ea typeface="宋体"/>
                        </a:rPr>
                        <a:t>8</a:t>
                      </a:r>
                      <a:r>
                        <a:rPr lang="zh-CN" sz="1400" kern="100">
                          <a:effectLst/>
                          <a:latin typeface="Times New Roman"/>
                          <a:ea typeface="宋体"/>
                        </a:rPr>
                        <a:t>字节</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ReadSByte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从文件中读取一有符号字节，并使文件的当前位置提升一字节</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a:ea typeface="宋体"/>
                        </a:rPr>
                        <a:t>ReadString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从当前流中读取一个字符串。字符串有长度限制，每次</a:t>
                      </a:r>
                      <a:r>
                        <a:rPr lang="en-US" sz="1400" kern="100" dirty="0">
                          <a:effectLst/>
                          <a:latin typeface="Times New Roman"/>
                          <a:ea typeface="宋体"/>
                        </a:rPr>
                        <a:t>7</a:t>
                      </a:r>
                      <a:r>
                        <a:rPr lang="zh-CN" sz="1400" kern="100" dirty="0">
                          <a:effectLst/>
                          <a:latin typeface="Times New Roman"/>
                          <a:ea typeface="宋体"/>
                        </a:rPr>
                        <a:t>位被编码为一个整数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82287035"/>
      </p:ext>
    </p:extLst>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graphicFrame>
        <p:nvGraphicFramePr>
          <p:cNvPr id="3" name="表格 2"/>
          <p:cNvGraphicFramePr>
            <a:graphicFrameLocks noGrp="1"/>
          </p:cNvGraphicFramePr>
          <p:nvPr>
            <p:extLst>
              <p:ext uri="{D42A27DB-BD31-4B8C-83A1-F6EECF244321}">
                <p14:modId xmlns:p14="http://schemas.microsoft.com/office/powerpoint/2010/main" val="3141834607"/>
              </p:ext>
            </p:extLst>
          </p:nvPr>
        </p:nvGraphicFramePr>
        <p:xfrm>
          <a:off x="2673460" y="2251461"/>
          <a:ext cx="7438102" cy="1939650"/>
        </p:xfrm>
        <a:graphic>
          <a:graphicData uri="http://schemas.openxmlformats.org/drawingml/2006/table">
            <a:tbl>
              <a:tblPr/>
              <a:tblGrid>
                <a:gridCol w="1629722"/>
                <a:gridCol w="5808380"/>
              </a:tblGrid>
              <a:tr h="387930">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7930">
                <a:tc>
                  <a:txBody>
                    <a:bodyPr/>
                    <a:lstStyle/>
                    <a:p>
                      <a:pPr indent="95250" algn="just">
                        <a:spcAft>
                          <a:spcPts val="0"/>
                        </a:spcAft>
                      </a:pPr>
                      <a:r>
                        <a:rPr lang="en-US" sz="1400" kern="100">
                          <a:effectLst/>
                          <a:latin typeface="Times New Roman"/>
                          <a:ea typeface="宋体"/>
                        </a:rPr>
                        <a:t>Close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关闭打开的对象和基础流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a:ea typeface="宋体"/>
                        </a:rPr>
                        <a:t>Write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将值写入当前流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a:ea typeface="宋体"/>
                        </a:rPr>
                        <a:t>Seek</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设置当前流中的位置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a:ea typeface="宋体"/>
                        </a:rPr>
                        <a:t>Flush</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清理当前编写器的所有缓冲区，使所有缓冲数据写入基础设备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1"/>
          <p:cNvSpPr>
            <a:spLocks noChangeArrowheads="1"/>
          </p:cNvSpPr>
          <p:nvPr/>
        </p:nvSpPr>
        <p:spPr bwMode="auto">
          <a:xfrm>
            <a:off x="4544792" y="1724391"/>
            <a:ext cx="35403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9525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表</a:t>
            </a:r>
            <a:r>
              <a:rPr kumimoji="0" lang="en-US" altLang="zh-CN"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8.12  </a:t>
            </a:r>
            <a:r>
              <a:rPr kumimoji="0" lang="en-US" altLang="zh-CN" b="1" i="0" u="none" strike="noStrike" cap="none" normalizeH="0" baseline="0" dirty="0" err="1" smtClean="0">
                <a:ln>
                  <a:noFill/>
                </a:ln>
                <a:solidFill>
                  <a:schemeClr val="tx1"/>
                </a:solidFill>
                <a:effectLst/>
                <a:latin typeface="Times New Roman" pitchFamily="18" charset="0"/>
                <a:ea typeface="黑体" pitchFamily="2" charset="-122"/>
                <a:cs typeface="Times New Roman" pitchFamily="18" charset="0"/>
              </a:rPr>
              <a:t>BinaryWriter</a:t>
            </a:r>
            <a:r>
              <a:rPr kumimoji="0" lang="zh-CN" altLang="en-US" b="0"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类常用方法</a:t>
            </a:r>
            <a:endParaRPr kumimoji="0" lang="zh-CN" altLang="en-US"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15544011"/>
      </p:ext>
    </p:extLst>
  </p:cSld>
  <p:clrMapOvr>
    <a:masterClrMapping/>
  </p:clrMapOvr>
  <mc:AlternateContent xmlns:mc="http://schemas.openxmlformats.org/markup-compatibility/2006">
    <mc:Choice xmlns:p14="http://schemas.microsoft.com/office/powerpoint/2010/main" Requires="p14">
      <p:transition spd="slow" p14:dur="1600" advClick="0" advTm="0">
        <p14:prism isContent="1"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1169581" y="1371600"/>
            <a:ext cx="9622466" cy="1700530"/>
          </a:xfrm>
          <a:prstGeom prst="rect">
            <a:avLst/>
          </a:prstGeom>
          <a:noFill/>
        </p:spPr>
        <p:txBody>
          <a:bodyPr wrap="square" rtlCol="0">
            <a:spAutoFit/>
          </a:bodyPr>
          <a:lstStyle/>
          <a:p>
            <a:pPr indent="446088">
              <a:lnSpc>
                <a:spcPct val="150000"/>
              </a:lnSpc>
            </a:pPr>
            <a:r>
              <a:rPr lang="zh-CN" altLang="zh-CN" dirty="0"/>
              <a:t>【例</a:t>
            </a:r>
            <a:r>
              <a:rPr lang="en-US" altLang="zh-CN" b="1" dirty="0"/>
              <a:t>8.5</a:t>
            </a:r>
            <a:r>
              <a:rPr lang="zh-CN" altLang="zh-CN" dirty="0"/>
              <a:t>】 创建一个</a:t>
            </a:r>
            <a:r>
              <a:rPr lang="en-US" altLang="zh-CN" dirty="0" err="1"/>
              <a:t>WinForm</a:t>
            </a:r>
            <a:r>
              <a:rPr lang="zh-CN" altLang="zh-CN" dirty="0"/>
              <a:t>应用程序，读写文本以及二进制文件。</a:t>
            </a:r>
          </a:p>
          <a:p>
            <a:pPr indent="446088">
              <a:lnSpc>
                <a:spcPct val="150000"/>
              </a:lnSpc>
            </a:pPr>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属性设为“读写文件”。从工具箱中拖曳</a:t>
            </a:r>
            <a:r>
              <a:rPr lang="en-US" altLang="zh-CN" dirty="0"/>
              <a:t>1</a:t>
            </a:r>
            <a:r>
              <a:rPr lang="zh-CN" altLang="zh-CN" dirty="0"/>
              <a:t>个</a:t>
            </a:r>
            <a:r>
              <a:rPr lang="en-US" altLang="zh-CN" dirty="0" err="1"/>
              <a:t>TextBox</a:t>
            </a:r>
            <a:r>
              <a:rPr lang="zh-CN" altLang="zh-CN" dirty="0"/>
              <a:t>和</a:t>
            </a:r>
            <a:r>
              <a:rPr lang="en-US" altLang="zh-CN" dirty="0"/>
              <a:t>4</a:t>
            </a:r>
            <a:r>
              <a:rPr lang="zh-CN" altLang="zh-CN" dirty="0"/>
              <a:t>个</a:t>
            </a:r>
            <a:r>
              <a:rPr lang="en-US" altLang="zh-CN" dirty="0"/>
              <a:t>Button</a:t>
            </a:r>
            <a:r>
              <a:rPr lang="zh-CN" altLang="zh-CN" dirty="0"/>
              <a:t>控件到窗体中并调整到适当大小。控件</a:t>
            </a:r>
            <a:r>
              <a:rPr lang="en-US" altLang="zh-CN" dirty="0"/>
              <a:t>textBox1</a:t>
            </a:r>
            <a:r>
              <a:rPr lang="zh-CN" altLang="zh-CN" dirty="0"/>
              <a:t>的</a:t>
            </a:r>
            <a:r>
              <a:rPr lang="en-US" altLang="zh-CN" dirty="0"/>
              <a:t>Multiline</a:t>
            </a:r>
            <a:r>
              <a:rPr lang="zh-CN" altLang="zh-CN" dirty="0"/>
              <a:t>和</a:t>
            </a:r>
            <a:r>
              <a:rPr lang="en-US" altLang="zh-CN" dirty="0" err="1"/>
              <a:t>ScrollBars</a:t>
            </a:r>
            <a:r>
              <a:rPr lang="zh-CN" altLang="zh-CN" dirty="0"/>
              <a:t>的属性值分别设置为“</a:t>
            </a:r>
            <a:r>
              <a:rPr lang="en-US" altLang="zh-CN" dirty="0"/>
              <a:t>True</a:t>
            </a:r>
            <a:r>
              <a:rPr lang="zh-CN" altLang="zh-CN" dirty="0"/>
              <a:t>”和“</a:t>
            </a:r>
            <a:r>
              <a:rPr lang="en-US" altLang="zh-CN" dirty="0"/>
              <a:t>Both</a:t>
            </a:r>
            <a:r>
              <a:rPr lang="zh-CN" altLang="zh-CN" dirty="0"/>
              <a:t>”。添加命名空间为</a:t>
            </a:r>
            <a:r>
              <a:rPr lang="zh-CN" altLang="zh-CN" dirty="0" smtClean="0"/>
              <a:t>：</a:t>
            </a:r>
            <a:endParaRPr lang="zh-CN" altLang="zh-CN" dirty="0"/>
          </a:p>
        </p:txBody>
      </p:sp>
      <p:sp>
        <p:nvSpPr>
          <p:cNvPr id="4" name="圆角矩形 3"/>
          <p:cNvSpPr/>
          <p:nvPr/>
        </p:nvSpPr>
        <p:spPr>
          <a:xfrm>
            <a:off x="1780806" y="3199250"/>
            <a:ext cx="8400015" cy="408623"/>
          </a:xfrm>
          <a:prstGeom prst="roundRect">
            <a:avLst/>
          </a:prstGeom>
          <a:solidFill>
            <a:srgbClr val="EDD0D0"/>
          </a:solidFill>
        </p:spPr>
        <p:txBody>
          <a:bodyPr wrap="square">
            <a:spAutoFit/>
          </a:bodyPr>
          <a:lstStyle/>
          <a:p>
            <a:r>
              <a:rPr lang="en-US" altLang="zh-CN" dirty="0"/>
              <a:t>using System.IO;</a:t>
            </a:r>
            <a:endParaRPr lang="zh-CN" altLang="zh-CN" dirty="0"/>
          </a:p>
        </p:txBody>
      </p:sp>
    </p:spTree>
    <p:extLst>
      <p:ext uri="{BB962C8B-B14F-4D97-AF65-F5344CB8AC3E}">
        <p14:creationId xmlns:p14="http://schemas.microsoft.com/office/powerpoint/2010/main" val="364327375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097109" y="3397961"/>
            <a:ext cx="2164921" cy="482919"/>
          </a:xfrm>
          <a:prstGeom prst="rect">
            <a:avLst/>
          </a:prstGeom>
        </p:spPr>
        <p:txBody>
          <a:bodyPr wrap="square" lIns="144000" tIns="0" rIns="144000" bIns="0">
            <a:noAutofit/>
          </a:bodyPr>
          <a:lstStyle/>
          <a:p>
            <a:r>
              <a:rPr lang="zh-CN" altLang="zh-CN" sz="2800" b="1" dirty="0"/>
              <a:t>操作文件夹</a:t>
            </a:r>
          </a:p>
        </p:txBody>
      </p:sp>
      <p:sp>
        <p:nvSpPr>
          <p:cNvPr id="2" name="矩形 1"/>
          <p:cNvSpPr/>
          <p:nvPr/>
        </p:nvSpPr>
        <p:spPr>
          <a:xfrm>
            <a:off x="4172054" y="3929437"/>
            <a:ext cx="286969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．本例用到的新控件简介</a:t>
            </a:r>
          </a:p>
        </p:txBody>
      </p:sp>
      <p:sp>
        <p:nvSpPr>
          <p:cNvPr id="3" name="矩形 2"/>
          <p:cNvSpPr/>
          <p:nvPr/>
        </p:nvSpPr>
        <p:spPr>
          <a:xfrm>
            <a:off x="4184983" y="4340400"/>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．程序开发</a:t>
            </a:r>
          </a:p>
        </p:txBody>
      </p:sp>
    </p:spTree>
    <p:extLst>
      <p:ext uri="{BB962C8B-B14F-4D97-AF65-F5344CB8AC3E}">
        <p14:creationId xmlns:p14="http://schemas.microsoft.com/office/powerpoint/2010/main" val="281937907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1371599" y="1186797"/>
            <a:ext cx="8793125" cy="646331"/>
          </a:xfrm>
          <a:prstGeom prst="rect">
            <a:avLst/>
          </a:prstGeom>
          <a:noFill/>
        </p:spPr>
        <p:txBody>
          <a:bodyPr wrap="square" rtlCol="0">
            <a:spAutoFit/>
          </a:bodyPr>
          <a:lstStyle/>
          <a:p>
            <a:r>
              <a:rPr lang="zh-CN" altLang="zh-CN" dirty="0"/>
              <a:t>切换到设计视图，分别双击</a:t>
            </a:r>
            <a:r>
              <a:rPr lang="en-US" altLang="zh-CN" dirty="0"/>
              <a:t>4</a:t>
            </a:r>
            <a:r>
              <a:rPr lang="zh-CN" altLang="zh-CN" dirty="0"/>
              <a:t>个按钮，添加代码。</a:t>
            </a:r>
          </a:p>
          <a:p>
            <a:r>
              <a:rPr lang="zh-CN" altLang="zh-CN" dirty="0"/>
              <a:t>【文本保存】按钮事件代码</a:t>
            </a:r>
            <a:r>
              <a:rPr lang="zh-CN" altLang="zh-CN" dirty="0" smtClean="0"/>
              <a:t>：</a:t>
            </a:r>
            <a:endParaRPr lang="zh-CN" altLang="zh-CN" dirty="0"/>
          </a:p>
        </p:txBody>
      </p:sp>
      <p:sp>
        <p:nvSpPr>
          <p:cNvPr id="4" name="TextBox 3"/>
          <p:cNvSpPr txBox="1"/>
          <p:nvPr/>
        </p:nvSpPr>
        <p:spPr>
          <a:xfrm>
            <a:off x="1371599" y="1846016"/>
            <a:ext cx="9122735" cy="4360843"/>
          </a:xfrm>
          <a:prstGeom prst="roundRect">
            <a:avLst>
              <a:gd name="adj" fmla="val 3863"/>
            </a:avLst>
          </a:prstGeom>
          <a:solidFill>
            <a:srgbClr val="EDD0D0"/>
          </a:solidFill>
        </p:spPr>
        <p:txBody>
          <a:bodyPr wrap="square" rtlCol="0">
            <a:spAutoFit/>
          </a:bodyPr>
          <a:lstStyle/>
          <a:p>
            <a:r>
              <a:rPr lang="en-US" altLang="zh-CN" sz="1600" dirty="0"/>
              <a:t>private void </a:t>
            </a:r>
            <a:r>
              <a:rPr lang="en-US" altLang="zh-CN" sz="1600" dirty="0" err="1"/>
              <a:t>btnStreamWrite_Click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SaveFileDialog</a:t>
            </a:r>
            <a:r>
              <a:rPr lang="en-US" altLang="zh-CN" sz="1600" dirty="0"/>
              <a:t> </a:t>
            </a:r>
            <a:r>
              <a:rPr lang="en-US" altLang="zh-CN" sz="1600" dirty="0" err="1"/>
              <a:t>sf</a:t>
            </a:r>
            <a:r>
              <a:rPr lang="en-US" altLang="zh-CN" sz="1600" dirty="0"/>
              <a:t> = new </a:t>
            </a:r>
            <a:r>
              <a:rPr lang="en-US" altLang="zh-CN" sz="1600" dirty="0" err="1"/>
              <a:t>SaveFileDialog</a:t>
            </a:r>
            <a:r>
              <a:rPr lang="en-US" altLang="zh-CN" sz="1600" dirty="0"/>
              <a:t>();   	// </a:t>
            </a:r>
            <a:r>
              <a:rPr lang="zh-CN" altLang="zh-CN" sz="1600" dirty="0"/>
              <a:t>实例化一个保存文件对话框</a:t>
            </a:r>
          </a:p>
          <a:p>
            <a:r>
              <a:rPr lang="en-US" altLang="zh-CN" sz="1600" dirty="0"/>
              <a:t>    </a:t>
            </a:r>
            <a:r>
              <a:rPr lang="en-US" altLang="zh-CN" sz="1600" dirty="0" err="1"/>
              <a:t>sf.Filter</a:t>
            </a:r>
            <a:r>
              <a:rPr lang="en-US" altLang="zh-CN" sz="1600" dirty="0"/>
              <a:t> = "txt</a:t>
            </a:r>
            <a:r>
              <a:rPr lang="zh-CN" altLang="zh-CN" sz="1600" dirty="0"/>
              <a:t>文件</a:t>
            </a:r>
            <a:r>
              <a:rPr lang="en-US" altLang="zh-CN" sz="1600" dirty="0"/>
              <a:t>|*.txt";			</a:t>
            </a:r>
            <a:r>
              <a:rPr lang="en-US" altLang="zh-CN" sz="1600" dirty="0" smtClean="0"/>
              <a:t>// </a:t>
            </a:r>
            <a:r>
              <a:rPr lang="zh-CN" altLang="zh-CN" sz="1600" dirty="0"/>
              <a:t>设置文件保存类型</a:t>
            </a:r>
          </a:p>
          <a:p>
            <a:r>
              <a:rPr lang="en-US" altLang="zh-CN" sz="1600" dirty="0"/>
              <a:t>    </a:t>
            </a:r>
            <a:r>
              <a:rPr lang="en-US" altLang="zh-CN" sz="1600" dirty="0" err="1"/>
              <a:t>sf.AddExtension</a:t>
            </a:r>
            <a:r>
              <a:rPr lang="en-US" altLang="zh-CN" sz="1600" dirty="0"/>
              <a:t> = true;                   	</a:t>
            </a:r>
            <a:r>
              <a:rPr lang="en-US" altLang="zh-CN" sz="1600" dirty="0" smtClean="0"/>
              <a:t>	// </a:t>
            </a:r>
            <a:r>
              <a:rPr lang="zh-CN" altLang="zh-CN" sz="1600" dirty="0"/>
              <a:t>如果用户没有输入扩展名，自动追加后缀</a:t>
            </a:r>
          </a:p>
          <a:p>
            <a:r>
              <a:rPr lang="en-US" altLang="zh-CN" sz="1600" dirty="0"/>
              <a:t>    </a:t>
            </a:r>
            <a:r>
              <a:rPr lang="en-US" altLang="zh-CN" sz="1600" dirty="0" err="1"/>
              <a:t>sf.Title</a:t>
            </a:r>
            <a:r>
              <a:rPr lang="en-US" altLang="zh-CN" sz="1600" dirty="0"/>
              <a:t> = "</a:t>
            </a:r>
            <a:r>
              <a:rPr lang="zh-CN" altLang="zh-CN" sz="1600" dirty="0"/>
              <a:t>写文本文件</a:t>
            </a:r>
            <a:r>
              <a:rPr lang="en-US" altLang="zh-CN" sz="1600" dirty="0"/>
              <a:t>";                  	</a:t>
            </a:r>
            <a:r>
              <a:rPr lang="en-US" altLang="zh-CN" sz="1600" dirty="0" smtClean="0"/>
              <a:t>	// </a:t>
            </a:r>
            <a:r>
              <a:rPr lang="zh-CN" altLang="zh-CN" sz="1600" dirty="0"/>
              <a:t>设置标题</a:t>
            </a:r>
          </a:p>
          <a:p>
            <a:r>
              <a:rPr lang="en-US" altLang="zh-CN" sz="1600" dirty="0"/>
              <a:t>    if (</a:t>
            </a:r>
            <a:r>
              <a:rPr lang="en-US" altLang="zh-CN" sz="1600" dirty="0" err="1"/>
              <a:t>sf.ShowDialog</a:t>
            </a:r>
            <a:r>
              <a:rPr lang="en-US" altLang="zh-CN" sz="1600" dirty="0"/>
              <a:t>() == </a:t>
            </a:r>
            <a:r>
              <a:rPr lang="en-US" altLang="zh-CN" sz="1600" dirty="0" err="1"/>
              <a:t>DialogResult.OK</a:t>
            </a:r>
            <a:r>
              <a:rPr lang="en-US" altLang="zh-CN" sz="1600" dirty="0"/>
              <a:t>)	</a:t>
            </a:r>
            <a:r>
              <a:rPr lang="en-US" altLang="zh-CN" sz="1600" dirty="0" smtClean="0"/>
              <a:t>// </a:t>
            </a:r>
            <a:r>
              <a:rPr lang="zh-CN" altLang="zh-CN" sz="1600" dirty="0"/>
              <a:t>如果用户单击了保存按钮</a:t>
            </a:r>
          </a:p>
          <a:p>
            <a:r>
              <a:rPr lang="en-US" altLang="zh-CN" sz="1600" dirty="0"/>
              <a:t>    {</a:t>
            </a:r>
            <a:endParaRPr lang="zh-CN" altLang="zh-CN" sz="1600" dirty="0"/>
          </a:p>
          <a:p>
            <a:r>
              <a:rPr lang="en-US" altLang="zh-CN" sz="1600" dirty="0"/>
              <a:t>        /*</a:t>
            </a:r>
            <a:r>
              <a:rPr lang="zh-CN" altLang="zh-CN" sz="1600" dirty="0"/>
              <a:t>实例化一个文件流，</a:t>
            </a:r>
            <a:r>
              <a:rPr lang="en-US" altLang="zh-CN" sz="1600" dirty="0" err="1"/>
              <a:t>FileMode.Create</a:t>
            </a:r>
            <a:r>
              <a:rPr lang="zh-CN" altLang="zh-CN" sz="1600" dirty="0"/>
              <a:t>表示如果有此文件则覆盖，没有就创建</a:t>
            </a:r>
            <a:r>
              <a:rPr lang="en-US" altLang="zh-CN" sz="1600" dirty="0"/>
              <a:t>*/</a:t>
            </a:r>
            <a:endParaRPr lang="zh-CN" altLang="zh-CN" sz="1600" dirty="0"/>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sf.FileName</a:t>
            </a:r>
            <a:r>
              <a:rPr lang="en-US" altLang="zh-CN" sz="1600" dirty="0"/>
              <a:t>, </a:t>
            </a:r>
            <a:r>
              <a:rPr lang="en-US" altLang="zh-CN" sz="1600" dirty="0" err="1"/>
              <a:t>FileMode.Create</a:t>
            </a:r>
            <a:r>
              <a:rPr lang="en-US" altLang="zh-CN" sz="1600" dirty="0"/>
              <a:t>);</a:t>
            </a:r>
            <a:endParaRPr lang="zh-CN" altLang="zh-CN" sz="1600" dirty="0"/>
          </a:p>
          <a:p>
            <a:r>
              <a:rPr lang="en-US" altLang="zh-CN" sz="1600" dirty="0"/>
              <a:t>        /*</a:t>
            </a:r>
            <a:r>
              <a:rPr lang="zh-CN" altLang="zh-CN" sz="1600" dirty="0"/>
              <a:t>实例化一个</a:t>
            </a:r>
            <a:r>
              <a:rPr lang="en-US" altLang="zh-CN" sz="1600" dirty="0" err="1"/>
              <a:t>StreamWriter</a:t>
            </a:r>
            <a:r>
              <a:rPr lang="zh-CN" altLang="zh-CN" sz="1600" dirty="0"/>
              <a:t>，</a:t>
            </a:r>
            <a:r>
              <a:rPr lang="en-US" altLang="zh-CN" sz="1600" dirty="0" err="1"/>
              <a:t>Encoding.Default</a:t>
            </a:r>
            <a:r>
              <a:rPr lang="zh-CN" altLang="zh-CN" sz="1600" dirty="0"/>
              <a:t>表示使用系统当前的编码方式</a:t>
            </a:r>
            <a:r>
              <a:rPr lang="en-US" altLang="zh-CN" sz="1600" dirty="0"/>
              <a:t>*/</a:t>
            </a:r>
            <a:endParaRPr lang="zh-CN" altLang="zh-CN" sz="1600" dirty="0"/>
          </a:p>
          <a:p>
            <a:r>
              <a:rPr lang="en-US" altLang="zh-CN" sz="1600" dirty="0"/>
              <a:t>        </a:t>
            </a:r>
            <a:r>
              <a:rPr lang="en-US" altLang="zh-CN" sz="1600" dirty="0" err="1"/>
              <a:t>StreamWriter</a:t>
            </a:r>
            <a:r>
              <a:rPr lang="en-US" altLang="zh-CN" sz="1600" dirty="0"/>
              <a:t> </a:t>
            </a:r>
            <a:r>
              <a:rPr lang="en-US" altLang="zh-CN" sz="1600" dirty="0" err="1"/>
              <a:t>sw</a:t>
            </a:r>
            <a:r>
              <a:rPr lang="en-US" altLang="zh-CN" sz="1600" dirty="0"/>
              <a:t> = new </a:t>
            </a:r>
            <a:r>
              <a:rPr lang="en-US" altLang="zh-CN" sz="1600" dirty="0" err="1"/>
              <a:t>StreamWriter</a:t>
            </a:r>
            <a:r>
              <a:rPr lang="en-US" altLang="zh-CN" sz="1600" dirty="0"/>
              <a:t>(</a:t>
            </a:r>
            <a:r>
              <a:rPr lang="en-US" altLang="zh-CN" sz="1600" dirty="0" err="1"/>
              <a:t>fs</a:t>
            </a:r>
            <a:r>
              <a:rPr lang="en-US" altLang="zh-CN" sz="1600" dirty="0"/>
              <a:t>, </a:t>
            </a:r>
            <a:r>
              <a:rPr lang="en-US" altLang="zh-CN" sz="1600" dirty="0" err="1"/>
              <a:t>Encoding.Default</a:t>
            </a:r>
            <a:r>
              <a:rPr lang="en-US" altLang="zh-CN" sz="1600" dirty="0"/>
              <a:t>);</a:t>
            </a:r>
            <a:endParaRPr lang="zh-CN" altLang="zh-CN" sz="1600" dirty="0"/>
          </a:p>
          <a:p>
            <a:r>
              <a:rPr lang="en-US" altLang="zh-CN" sz="1600" dirty="0"/>
              <a:t>        </a:t>
            </a:r>
            <a:r>
              <a:rPr lang="en-US" altLang="zh-CN" sz="1600" dirty="0" err="1"/>
              <a:t>sw.Write</a:t>
            </a:r>
            <a:r>
              <a:rPr lang="en-US" altLang="zh-CN" sz="1600" dirty="0"/>
              <a:t>(this.textBox1.Text);			// </a:t>
            </a:r>
            <a:r>
              <a:rPr lang="zh-CN" altLang="zh-CN" sz="1600" dirty="0"/>
              <a:t>开始写入</a:t>
            </a:r>
          </a:p>
          <a:p>
            <a:r>
              <a:rPr lang="en-US" altLang="zh-CN" sz="1600" dirty="0"/>
              <a:t>        </a:t>
            </a:r>
            <a:r>
              <a:rPr lang="en-US" altLang="zh-CN" sz="1600" dirty="0" err="1"/>
              <a:t>sw.Close</a:t>
            </a:r>
            <a:r>
              <a:rPr lang="en-US" altLang="zh-CN" sz="1600" dirty="0"/>
              <a:t>();					</a:t>
            </a:r>
            <a:r>
              <a:rPr lang="en-US" altLang="zh-CN" sz="1600" dirty="0" smtClean="0"/>
              <a:t>// </a:t>
            </a:r>
            <a:r>
              <a:rPr lang="zh-CN" altLang="zh-CN" sz="1600" dirty="0"/>
              <a:t>关闭流</a:t>
            </a:r>
          </a:p>
          <a:p>
            <a:r>
              <a:rPr lang="en-US" altLang="zh-CN" sz="1600" dirty="0"/>
              <a:t>        </a:t>
            </a:r>
            <a:r>
              <a:rPr lang="en-US" altLang="zh-CN" sz="1600" dirty="0" err="1"/>
              <a:t>fs.Close</a:t>
            </a:r>
            <a:r>
              <a:rPr lang="en-US" altLang="zh-CN" sz="1600" dirty="0"/>
              <a:t>();					</a:t>
            </a:r>
            <a:r>
              <a:rPr lang="en-US" altLang="zh-CN" sz="1600" dirty="0" smtClean="0"/>
              <a:t>// </a:t>
            </a:r>
            <a:r>
              <a:rPr lang="zh-CN" altLang="zh-CN" sz="1600" dirty="0"/>
              <a:t>关闭流</a:t>
            </a:r>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348089632"/>
      </p:ext>
    </p:extLst>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矩形 2"/>
          <p:cNvSpPr/>
          <p:nvPr/>
        </p:nvSpPr>
        <p:spPr>
          <a:xfrm>
            <a:off x="1239060" y="1245413"/>
            <a:ext cx="3185487" cy="369332"/>
          </a:xfrm>
          <a:prstGeom prst="rect">
            <a:avLst/>
          </a:prstGeom>
        </p:spPr>
        <p:txBody>
          <a:bodyPr wrap="none">
            <a:spAutoFit/>
          </a:bodyPr>
          <a:lstStyle/>
          <a:p>
            <a:r>
              <a:rPr lang="zh-CN" altLang="zh-CN" dirty="0"/>
              <a:t>【文本读取】按钮事件代码：</a:t>
            </a:r>
          </a:p>
        </p:txBody>
      </p:sp>
      <p:sp>
        <p:nvSpPr>
          <p:cNvPr id="4" name="圆角矩形 3"/>
          <p:cNvSpPr/>
          <p:nvPr/>
        </p:nvSpPr>
        <p:spPr>
          <a:xfrm>
            <a:off x="1431851" y="1614745"/>
            <a:ext cx="9144000" cy="3642122"/>
          </a:xfrm>
          <a:prstGeom prst="roundRect">
            <a:avLst>
              <a:gd name="adj" fmla="val 4992"/>
            </a:avLst>
          </a:prstGeom>
          <a:solidFill>
            <a:srgbClr val="EDD0D0"/>
          </a:solidFill>
        </p:spPr>
        <p:txBody>
          <a:bodyPr wrap="square">
            <a:spAutoFit/>
          </a:bodyPr>
          <a:lstStyle/>
          <a:p>
            <a:r>
              <a:rPr lang="en-US" altLang="zh-CN" sz="1600" dirty="0"/>
              <a:t>private void </a:t>
            </a:r>
            <a:r>
              <a:rPr lang="en-US" altLang="zh-CN" sz="1600" dirty="0" err="1"/>
              <a:t>btnStreamRead_Click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OpenFileDialog</a:t>
            </a:r>
            <a:r>
              <a:rPr lang="en-US" altLang="zh-CN" sz="1600" dirty="0"/>
              <a:t> of = new </a:t>
            </a:r>
            <a:r>
              <a:rPr lang="en-US" altLang="zh-CN" sz="1600" dirty="0" err="1"/>
              <a:t>OpenFileDialog</a:t>
            </a:r>
            <a:r>
              <a:rPr lang="en-US" altLang="zh-CN" sz="1600" dirty="0"/>
              <a:t>();   	</a:t>
            </a:r>
            <a:r>
              <a:rPr lang="en-US" altLang="zh-CN" sz="1600" dirty="0" smtClean="0"/>
              <a:t>	// </a:t>
            </a:r>
            <a:r>
              <a:rPr lang="zh-CN" altLang="zh-CN" sz="1600" dirty="0"/>
              <a:t>实例化一个打开文件对话框</a:t>
            </a:r>
          </a:p>
          <a:p>
            <a:r>
              <a:rPr lang="en-US" altLang="zh-CN" sz="1600" dirty="0"/>
              <a:t>    </a:t>
            </a:r>
            <a:r>
              <a:rPr lang="en-US" altLang="zh-CN" sz="1600" dirty="0" err="1"/>
              <a:t>of.Filter</a:t>
            </a:r>
            <a:r>
              <a:rPr lang="en-US" altLang="zh-CN" sz="1600" dirty="0"/>
              <a:t> = "txt</a:t>
            </a:r>
            <a:r>
              <a:rPr lang="zh-CN" altLang="zh-CN" sz="1600" dirty="0"/>
              <a:t>文件</a:t>
            </a:r>
            <a:r>
              <a:rPr lang="en-US" altLang="zh-CN" sz="1600" dirty="0"/>
              <a:t>|*.txt";				// </a:t>
            </a:r>
            <a:r>
              <a:rPr lang="zh-CN" altLang="zh-CN" sz="1600" dirty="0"/>
              <a:t>设置打开文件类型</a:t>
            </a:r>
          </a:p>
          <a:p>
            <a:r>
              <a:rPr lang="en-US" altLang="zh-CN" sz="1600" dirty="0"/>
              <a:t>    </a:t>
            </a:r>
            <a:r>
              <a:rPr lang="en-US" altLang="zh-CN" sz="1600" dirty="0" err="1"/>
              <a:t>of.Title</a:t>
            </a:r>
            <a:r>
              <a:rPr lang="en-US" altLang="zh-CN" sz="1600" dirty="0"/>
              <a:t> = "</a:t>
            </a:r>
            <a:r>
              <a:rPr lang="zh-CN" altLang="zh-CN" sz="1600" dirty="0"/>
              <a:t>读文本文件</a:t>
            </a:r>
            <a:r>
              <a:rPr lang="en-US" altLang="zh-CN" sz="1600" dirty="0"/>
              <a:t>";                  	</a:t>
            </a:r>
            <a:r>
              <a:rPr lang="en-US" altLang="zh-CN" sz="1600" dirty="0" smtClean="0"/>
              <a:t>		// </a:t>
            </a:r>
            <a:r>
              <a:rPr lang="zh-CN" altLang="zh-CN" sz="1600" dirty="0"/>
              <a:t>设置标题</a:t>
            </a:r>
          </a:p>
          <a:p>
            <a:r>
              <a:rPr lang="en-US" altLang="zh-CN" sz="1600" dirty="0"/>
              <a:t>    if (</a:t>
            </a:r>
            <a:r>
              <a:rPr lang="en-US" altLang="zh-CN" sz="1600" dirty="0" err="1"/>
              <a:t>of.ShowDialog</a:t>
            </a:r>
            <a:r>
              <a:rPr lang="en-US" altLang="zh-CN" sz="1600" dirty="0"/>
              <a:t>() == </a:t>
            </a:r>
            <a:r>
              <a:rPr lang="en-US" altLang="zh-CN" sz="1600" dirty="0" err="1"/>
              <a:t>DialogResult.OK</a:t>
            </a:r>
            <a:r>
              <a:rPr lang="en-US" altLang="zh-CN" sz="1600" dirty="0"/>
              <a:t>)		// </a:t>
            </a:r>
            <a:r>
              <a:rPr lang="zh-CN" altLang="zh-CN" sz="1600" dirty="0"/>
              <a:t>如果用户单击了打开按钮</a:t>
            </a:r>
          </a:p>
          <a:p>
            <a:r>
              <a:rPr lang="en-US" altLang="zh-CN" sz="1600" dirty="0"/>
              <a:t>    {</a:t>
            </a:r>
            <a:endParaRPr lang="zh-CN" altLang="zh-CN" sz="1600" dirty="0"/>
          </a:p>
          <a:p>
            <a:r>
              <a:rPr lang="en-US" altLang="zh-CN" sz="1600" dirty="0"/>
              <a:t>        textBox1.BackColor = </a:t>
            </a:r>
            <a:r>
              <a:rPr lang="en-US" altLang="zh-CN" sz="1600" dirty="0" err="1"/>
              <a:t>Control.DefaultBackColor</a:t>
            </a:r>
            <a:r>
              <a:rPr lang="en-US" altLang="zh-CN" sz="1600" dirty="0"/>
              <a:t>;  </a:t>
            </a:r>
            <a:r>
              <a:rPr lang="en-US" altLang="zh-CN" sz="1600" dirty="0" smtClean="0"/>
              <a:t>	// </a:t>
            </a:r>
            <a:r>
              <a:rPr lang="zh-CN" altLang="zh-CN" sz="1600" dirty="0"/>
              <a:t>设置</a:t>
            </a:r>
            <a:r>
              <a:rPr lang="en-US" altLang="zh-CN" sz="1600" dirty="0"/>
              <a:t>textBox1</a:t>
            </a:r>
            <a:r>
              <a:rPr lang="zh-CN" altLang="zh-CN" sz="1600" dirty="0"/>
              <a:t>的背景色</a:t>
            </a:r>
          </a:p>
          <a:p>
            <a:r>
              <a:rPr lang="en-US" altLang="zh-CN" sz="1600" dirty="0"/>
              <a:t>        /*</a:t>
            </a:r>
            <a:r>
              <a:rPr lang="zh-CN" altLang="zh-CN" sz="1600" dirty="0"/>
              <a:t>实例化一个</a:t>
            </a:r>
            <a:r>
              <a:rPr lang="en-US" altLang="zh-CN" sz="1600" dirty="0" err="1"/>
              <a:t>StreamReader</a:t>
            </a:r>
            <a:r>
              <a:rPr lang="zh-CN" altLang="zh-CN" sz="1600" dirty="0"/>
              <a:t>，</a:t>
            </a:r>
            <a:r>
              <a:rPr lang="en-US" altLang="zh-CN" sz="1600" dirty="0" err="1"/>
              <a:t>Encoding.Default</a:t>
            </a:r>
            <a:r>
              <a:rPr lang="zh-CN" altLang="zh-CN" sz="1600" dirty="0"/>
              <a:t>表示使用系统当前的编码方式</a:t>
            </a:r>
            <a:r>
              <a:rPr lang="en-US" altLang="zh-CN" sz="1600" dirty="0"/>
              <a:t>*/</a:t>
            </a:r>
            <a:endParaRPr lang="zh-CN" altLang="zh-CN" sz="1600" dirty="0"/>
          </a:p>
          <a:p>
            <a:r>
              <a:rPr lang="en-US" altLang="zh-CN" sz="1600" dirty="0"/>
              <a:t>        </a:t>
            </a:r>
            <a:r>
              <a:rPr lang="en-US" altLang="zh-CN" sz="1600" dirty="0" err="1"/>
              <a:t>StreamReader</a:t>
            </a:r>
            <a:r>
              <a:rPr lang="en-US" altLang="zh-CN" sz="1600" dirty="0"/>
              <a:t> </a:t>
            </a:r>
            <a:r>
              <a:rPr lang="en-US" altLang="zh-CN" sz="1600" dirty="0" err="1"/>
              <a:t>sr</a:t>
            </a:r>
            <a:r>
              <a:rPr lang="en-US" altLang="zh-CN" sz="1600" dirty="0"/>
              <a:t> = new </a:t>
            </a:r>
            <a:r>
              <a:rPr lang="en-US" altLang="zh-CN" sz="1600" dirty="0" err="1"/>
              <a:t>StreamReader</a:t>
            </a:r>
            <a:r>
              <a:rPr lang="en-US" altLang="zh-CN" sz="1600" dirty="0"/>
              <a:t>(</a:t>
            </a:r>
            <a:r>
              <a:rPr lang="en-US" altLang="zh-CN" sz="1600" dirty="0" err="1"/>
              <a:t>of.FileName</a:t>
            </a:r>
            <a:r>
              <a:rPr lang="en-US" altLang="zh-CN" sz="1600" dirty="0"/>
              <a:t>, </a:t>
            </a:r>
            <a:r>
              <a:rPr lang="en-US" altLang="zh-CN" sz="1600" dirty="0" err="1"/>
              <a:t>Encoding.Default</a:t>
            </a:r>
            <a:r>
              <a:rPr lang="en-US" altLang="zh-CN" sz="1600" dirty="0"/>
              <a:t>);</a:t>
            </a:r>
            <a:endParaRPr lang="zh-CN" altLang="zh-CN" sz="1600" dirty="0"/>
          </a:p>
          <a:p>
            <a:r>
              <a:rPr lang="en-US" altLang="zh-CN" sz="1600" dirty="0"/>
              <a:t>        textBox1.Text = </a:t>
            </a:r>
            <a:r>
              <a:rPr lang="en-US" altLang="zh-CN" sz="1600" dirty="0" err="1"/>
              <a:t>sr.ReadToEnd</a:t>
            </a:r>
            <a:r>
              <a:rPr lang="en-US" altLang="zh-CN" sz="1600" dirty="0"/>
              <a:t>();			// </a:t>
            </a:r>
            <a:r>
              <a:rPr lang="zh-CN" altLang="zh-CN" sz="1600" dirty="0"/>
              <a:t>读取流并显示 </a:t>
            </a:r>
          </a:p>
          <a:p>
            <a:r>
              <a:rPr lang="en-US" altLang="zh-CN" sz="1600" dirty="0"/>
              <a:t>        </a:t>
            </a:r>
            <a:r>
              <a:rPr lang="en-US" altLang="zh-CN" sz="1600" dirty="0" err="1"/>
              <a:t>sr.Close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577002427"/>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矩形 2"/>
          <p:cNvSpPr/>
          <p:nvPr/>
        </p:nvSpPr>
        <p:spPr>
          <a:xfrm>
            <a:off x="1485152" y="1341106"/>
            <a:ext cx="3416320" cy="369332"/>
          </a:xfrm>
          <a:prstGeom prst="rect">
            <a:avLst/>
          </a:prstGeom>
        </p:spPr>
        <p:txBody>
          <a:bodyPr wrap="none">
            <a:spAutoFit/>
          </a:bodyPr>
          <a:lstStyle/>
          <a:p>
            <a:r>
              <a:rPr lang="zh-CN" altLang="zh-CN" dirty="0"/>
              <a:t>【二进制保存】按钮事件代码：</a:t>
            </a:r>
          </a:p>
        </p:txBody>
      </p:sp>
      <p:sp>
        <p:nvSpPr>
          <p:cNvPr id="4" name="圆角矩形 3"/>
          <p:cNvSpPr/>
          <p:nvPr/>
        </p:nvSpPr>
        <p:spPr>
          <a:xfrm>
            <a:off x="1676399" y="1710438"/>
            <a:ext cx="8902996" cy="4109859"/>
          </a:xfrm>
          <a:prstGeom prst="roundRect">
            <a:avLst>
              <a:gd name="adj" fmla="val 4749"/>
            </a:avLst>
          </a:prstGeom>
          <a:solidFill>
            <a:srgbClr val="EDD0D0"/>
          </a:solidFill>
        </p:spPr>
        <p:txBody>
          <a:bodyPr wrap="square">
            <a:spAutoFit/>
          </a:bodyPr>
          <a:lstStyle/>
          <a:p>
            <a:r>
              <a:rPr lang="en-US" altLang="zh-CN" sz="1600" dirty="0"/>
              <a:t>private void </a:t>
            </a:r>
            <a:r>
              <a:rPr lang="en-US" altLang="zh-CN" sz="1600" dirty="0" err="1"/>
              <a:t>btnBinaryWrite_Click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SaveFileDialog</a:t>
            </a:r>
            <a:r>
              <a:rPr lang="en-US" altLang="zh-CN" sz="1600" dirty="0"/>
              <a:t> </a:t>
            </a:r>
            <a:r>
              <a:rPr lang="en-US" altLang="zh-CN" sz="1600" dirty="0" err="1"/>
              <a:t>sf</a:t>
            </a:r>
            <a:r>
              <a:rPr lang="en-US" altLang="zh-CN" sz="1600" dirty="0"/>
              <a:t> = new </a:t>
            </a:r>
            <a:r>
              <a:rPr lang="en-US" altLang="zh-CN" sz="1600" dirty="0" err="1"/>
              <a:t>SaveFileDialog</a:t>
            </a:r>
            <a:r>
              <a:rPr lang="en-US" altLang="zh-CN" sz="1600" dirty="0"/>
              <a:t>();</a:t>
            </a:r>
            <a:endParaRPr lang="zh-CN" altLang="zh-CN" sz="1600" dirty="0"/>
          </a:p>
          <a:p>
            <a:r>
              <a:rPr lang="en-US" altLang="zh-CN" sz="1600" dirty="0"/>
              <a:t>    </a:t>
            </a:r>
            <a:r>
              <a:rPr lang="en-US" altLang="zh-CN" sz="1600" dirty="0" err="1"/>
              <a:t>sf.Filter</a:t>
            </a:r>
            <a:r>
              <a:rPr lang="en-US" altLang="zh-CN" sz="1600" dirty="0"/>
              <a:t> = "bin</a:t>
            </a:r>
            <a:r>
              <a:rPr lang="zh-CN" altLang="zh-CN" sz="1600" dirty="0"/>
              <a:t>文件</a:t>
            </a:r>
            <a:r>
              <a:rPr lang="en-US" altLang="zh-CN" sz="1600" dirty="0"/>
              <a:t>|*.bin";                	// </a:t>
            </a:r>
            <a:r>
              <a:rPr lang="zh-CN" altLang="zh-CN" sz="1600" dirty="0"/>
              <a:t>设置文件保存类型，</a:t>
            </a:r>
            <a:r>
              <a:rPr lang="en-US" altLang="zh-CN" sz="1600" dirty="0"/>
              <a:t>bin</a:t>
            </a:r>
            <a:r>
              <a:rPr lang="zh-CN" altLang="zh-CN" sz="1600" dirty="0"/>
              <a:t>为自定义的类型</a:t>
            </a:r>
          </a:p>
          <a:p>
            <a:r>
              <a:rPr lang="en-US" altLang="zh-CN" sz="1600" dirty="0"/>
              <a:t>    </a:t>
            </a:r>
            <a:r>
              <a:rPr lang="en-US" altLang="zh-CN" sz="1600" dirty="0" err="1"/>
              <a:t>sf.AddExtension</a:t>
            </a:r>
            <a:r>
              <a:rPr lang="en-US" altLang="zh-CN" sz="1600" dirty="0"/>
              <a:t> = true;</a:t>
            </a:r>
            <a:endParaRPr lang="zh-CN" altLang="zh-CN" sz="1600" dirty="0"/>
          </a:p>
          <a:p>
            <a:r>
              <a:rPr lang="en-US" altLang="zh-CN" sz="1600" dirty="0"/>
              <a:t>    </a:t>
            </a:r>
            <a:r>
              <a:rPr lang="en-US" altLang="zh-CN" sz="1600" dirty="0" err="1"/>
              <a:t>sf.Title</a:t>
            </a:r>
            <a:r>
              <a:rPr lang="en-US" altLang="zh-CN" sz="1600" dirty="0"/>
              <a:t> = "</a:t>
            </a:r>
            <a:r>
              <a:rPr lang="zh-CN" altLang="zh-CN" sz="1600" dirty="0"/>
              <a:t>写二进制文件</a:t>
            </a:r>
            <a:r>
              <a:rPr lang="en-US" altLang="zh-CN" sz="1600" dirty="0"/>
              <a:t>";</a:t>
            </a:r>
            <a:endParaRPr lang="zh-CN" altLang="zh-CN" sz="1600" dirty="0"/>
          </a:p>
          <a:p>
            <a:r>
              <a:rPr lang="en-US" altLang="zh-CN" sz="1600" dirty="0"/>
              <a:t>    if (</a:t>
            </a:r>
            <a:r>
              <a:rPr lang="en-US" altLang="zh-CN" sz="1600" dirty="0" err="1"/>
              <a:t>sf.ShowDialog</a:t>
            </a:r>
            <a:r>
              <a:rPr lang="en-US" altLang="zh-CN" sz="1600" dirty="0"/>
              <a:t>() == </a:t>
            </a:r>
            <a:r>
              <a:rPr lang="en-US" altLang="zh-CN" sz="1600" dirty="0" err="1"/>
              <a:t>DialogResult.OK</a:t>
            </a:r>
            <a:r>
              <a:rPr lang="en-US" altLang="zh-CN" sz="1600" dirty="0"/>
              <a:t>)</a:t>
            </a:r>
            <a:endParaRPr lang="zh-CN" altLang="zh-CN" sz="1600" dirty="0"/>
          </a:p>
          <a:p>
            <a:r>
              <a:rPr lang="en-US" altLang="zh-CN" sz="1600" dirty="0"/>
              <a:t>    {</a:t>
            </a:r>
            <a:endParaRPr lang="zh-CN" altLang="zh-CN" sz="1600" dirty="0"/>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sf.FileName</a:t>
            </a:r>
            <a:r>
              <a:rPr lang="en-US" altLang="zh-CN" sz="1600" dirty="0"/>
              <a:t>, </a:t>
            </a:r>
            <a:r>
              <a:rPr lang="en-US" altLang="zh-CN" sz="1600" dirty="0" err="1"/>
              <a:t>FileMode.Create</a:t>
            </a:r>
            <a:r>
              <a:rPr lang="en-US" altLang="zh-CN" sz="1600" dirty="0"/>
              <a:t>);</a:t>
            </a:r>
            <a:endParaRPr lang="zh-CN" altLang="zh-CN" sz="1600" dirty="0"/>
          </a:p>
          <a:p>
            <a:r>
              <a:rPr lang="en-US" altLang="zh-CN" sz="1600" dirty="0"/>
              <a:t>        </a:t>
            </a:r>
            <a:r>
              <a:rPr lang="en-US" altLang="zh-CN" sz="1600" dirty="0" err="1"/>
              <a:t>BinaryWriter</a:t>
            </a:r>
            <a:r>
              <a:rPr lang="en-US" altLang="zh-CN" sz="1600" dirty="0"/>
              <a:t> </a:t>
            </a:r>
            <a:r>
              <a:rPr lang="en-US" altLang="zh-CN" sz="1600" dirty="0" err="1"/>
              <a:t>bw</a:t>
            </a:r>
            <a:r>
              <a:rPr lang="en-US" altLang="zh-CN" sz="1600" dirty="0"/>
              <a:t> = new </a:t>
            </a:r>
            <a:r>
              <a:rPr lang="en-US" altLang="zh-CN" sz="1600" dirty="0" err="1"/>
              <a:t>BinaryWriter</a:t>
            </a:r>
            <a:r>
              <a:rPr lang="en-US" altLang="zh-CN" sz="1600" dirty="0"/>
              <a:t>(</a:t>
            </a:r>
            <a:r>
              <a:rPr lang="en-US" altLang="zh-CN" sz="1600" dirty="0" err="1"/>
              <a:t>fs</a:t>
            </a:r>
            <a:r>
              <a:rPr lang="en-US" altLang="zh-CN" sz="1600" dirty="0"/>
              <a:t>);</a:t>
            </a:r>
            <a:endParaRPr lang="zh-CN" altLang="zh-CN" sz="1600" dirty="0"/>
          </a:p>
          <a:p>
            <a:r>
              <a:rPr lang="en-US" altLang="zh-CN" sz="1600" dirty="0"/>
              <a:t>        </a:t>
            </a:r>
            <a:r>
              <a:rPr lang="en-US" altLang="zh-CN" sz="1600" dirty="0" err="1"/>
              <a:t>bw.Write</a:t>
            </a:r>
            <a:r>
              <a:rPr lang="en-US" altLang="zh-CN" sz="1600" dirty="0"/>
              <a:t>(textBox1.Text);</a:t>
            </a:r>
            <a:endParaRPr lang="zh-CN" altLang="zh-CN" sz="1600" dirty="0"/>
          </a:p>
          <a:p>
            <a:r>
              <a:rPr lang="en-US" altLang="zh-CN" sz="1600" dirty="0"/>
              <a:t>        textBox1.Text = "";</a:t>
            </a:r>
            <a:endParaRPr lang="zh-CN" altLang="zh-CN" sz="1600" dirty="0"/>
          </a:p>
          <a:p>
            <a:r>
              <a:rPr lang="en-US" altLang="zh-CN" sz="1600" dirty="0"/>
              <a:t>        </a:t>
            </a:r>
            <a:r>
              <a:rPr lang="en-US" altLang="zh-CN" sz="1600" dirty="0" err="1"/>
              <a:t>bw.Close</a:t>
            </a:r>
            <a:r>
              <a:rPr lang="en-US" altLang="zh-CN" sz="1600" dirty="0"/>
              <a:t>();</a:t>
            </a:r>
            <a:endParaRPr lang="zh-CN" altLang="zh-CN" sz="1600" dirty="0"/>
          </a:p>
          <a:p>
            <a:r>
              <a:rPr lang="en-US" altLang="zh-CN" sz="1600" dirty="0"/>
              <a:t>        </a:t>
            </a:r>
            <a:r>
              <a:rPr lang="en-US" altLang="zh-CN" sz="1600" dirty="0" err="1"/>
              <a:t>fs.Close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4157834644"/>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矩形 2"/>
          <p:cNvSpPr/>
          <p:nvPr/>
        </p:nvSpPr>
        <p:spPr>
          <a:xfrm>
            <a:off x="1442622" y="1233090"/>
            <a:ext cx="3416320" cy="369332"/>
          </a:xfrm>
          <a:prstGeom prst="rect">
            <a:avLst/>
          </a:prstGeom>
        </p:spPr>
        <p:txBody>
          <a:bodyPr wrap="none">
            <a:spAutoFit/>
          </a:bodyPr>
          <a:lstStyle/>
          <a:p>
            <a:r>
              <a:rPr lang="zh-CN" altLang="zh-CN" dirty="0"/>
              <a:t>【二进制读取】按钮事件代码：</a:t>
            </a:r>
          </a:p>
        </p:txBody>
      </p:sp>
      <p:sp>
        <p:nvSpPr>
          <p:cNvPr id="4" name="圆角矩形 3"/>
          <p:cNvSpPr/>
          <p:nvPr/>
        </p:nvSpPr>
        <p:spPr>
          <a:xfrm>
            <a:off x="1544453" y="1602422"/>
            <a:ext cx="9285630" cy="3895487"/>
          </a:xfrm>
          <a:prstGeom prst="roundRect">
            <a:avLst>
              <a:gd name="adj" fmla="val 4989"/>
            </a:avLst>
          </a:prstGeom>
          <a:solidFill>
            <a:srgbClr val="EDD0D0"/>
          </a:solidFill>
        </p:spPr>
        <p:txBody>
          <a:bodyPr wrap="square">
            <a:spAutoFit/>
          </a:bodyPr>
          <a:lstStyle/>
          <a:p>
            <a:r>
              <a:rPr lang="en-US" altLang="zh-CN" sz="1600" dirty="0"/>
              <a:t>private void </a:t>
            </a:r>
            <a:r>
              <a:rPr lang="en-US" altLang="zh-CN" sz="1600" dirty="0" err="1"/>
              <a:t>btnBinaryRead_Click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OpenFileDialog</a:t>
            </a:r>
            <a:r>
              <a:rPr lang="en-US" altLang="zh-CN" sz="1600" dirty="0"/>
              <a:t> of = new </a:t>
            </a:r>
            <a:r>
              <a:rPr lang="en-US" altLang="zh-CN" sz="1600" dirty="0" err="1"/>
              <a:t>OpenFileDialog</a:t>
            </a:r>
            <a:r>
              <a:rPr lang="en-US" altLang="zh-CN" sz="1600" dirty="0"/>
              <a:t>();</a:t>
            </a:r>
            <a:endParaRPr lang="zh-CN" altLang="zh-CN" sz="1600" dirty="0"/>
          </a:p>
          <a:p>
            <a:r>
              <a:rPr lang="en-US" altLang="zh-CN" sz="1600" dirty="0"/>
              <a:t>    </a:t>
            </a:r>
            <a:r>
              <a:rPr lang="en-US" altLang="zh-CN" sz="1600" dirty="0" err="1"/>
              <a:t>of.Filter</a:t>
            </a:r>
            <a:r>
              <a:rPr lang="en-US" altLang="zh-CN" sz="1600" dirty="0"/>
              <a:t> = "bin</a:t>
            </a:r>
            <a:r>
              <a:rPr lang="zh-CN" altLang="zh-CN" sz="1600" dirty="0"/>
              <a:t>文件</a:t>
            </a:r>
            <a:r>
              <a:rPr lang="en-US" altLang="zh-CN" sz="1600" dirty="0"/>
              <a:t>|*.bin";              		// </a:t>
            </a:r>
            <a:r>
              <a:rPr lang="zh-CN" altLang="zh-CN" sz="1600" dirty="0"/>
              <a:t>设置打开文件类型，</a:t>
            </a:r>
            <a:r>
              <a:rPr lang="en-US" altLang="zh-CN" sz="1600" dirty="0"/>
              <a:t>bin</a:t>
            </a:r>
            <a:r>
              <a:rPr lang="zh-CN" altLang="zh-CN" sz="1600" dirty="0"/>
              <a:t>为自定义的类型</a:t>
            </a:r>
          </a:p>
          <a:p>
            <a:r>
              <a:rPr lang="en-US" altLang="zh-CN" sz="1600" dirty="0"/>
              <a:t>    </a:t>
            </a:r>
            <a:r>
              <a:rPr lang="en-US" altLang="zh-CN" sz="1600" dirty="0" err="1"/>
              <a:t>of.Title</a:t>
            </a:r>
            <a:r>
              <a:rPr lang="en-US" altLang="zh-CN" sz="1600" dirty="0"/>
              <a:t> = "</a:t>
            </a:r>
            <a:r>
              <a:rPr lang="zh-CN" altLang="zh-CN" sz="1600" dirty="0"/>
              <a:t>读二进制文件</a:t>
            </a:r>
            <a:r>
              <a:rPr lang="en-US" altLang="zh-CN" sz="1600" dirty="0"/>
              <a:t>";</a:t>
            </a:r>
            <a:endParaRPr lang="zh-CN" altLang="zh-CN" sz="1600" dirty="0"/>
          </a:p>
          <a:p>
            <a:r>
              <a:rPr lang="en-US" altLang="zh-CN" sz="1600" dirty="0"/>
              <a:t>    if (</a:t>
            </a:r>
            <a:r>
              <a:rPr lang="en-US" altLang="zh-CN" sz="1600" dirty="0" err="1"/>
              <a:t>of.ShowDialog</a:t>
            </a:r>
            <a:r>
              <a:rPr lang="en-US" altLang="zh-CN" sz="1600" dirty="0"/>
              <a:t>() == </a:t>
            </a:r>
            <a:r>
              <a:rPr lang="en-US" altLang="zh-CN" sz="1600" dirty="0" err="1"/>
              <a:t>DialogResult.OK</a:t>
            </a:r>
            <a:r>
              <a:rPr lang="en-US" altLang="zh-CN" sz="1600" dirty="0"/>
              <a:t>)</a:t>
            </a:r>
            <a:endParaRPr lang="zh-CN" altLang="zh-CN" sz="1600" dirty="0"/>
          </a:p>
          <a:p>
            <a:r>
              <a:rPr lang="en-US" altLang="zh-CN" sz="1600" dirty="0"/>
              <a:t>    {</a:t>
            </a:r>
            <a:endParaRPr lang="zh-CN" altLang="zh-CN" sz="1600" dirty="0"/>
          </a:p>
          <a:p>
            <a:r>
              <a:rPr lang="en-US" altLang="zh-CN" sz="1600" dirty="0"/>
              <a:t>        textBox1.BackColor = </a:t>
            </a:r>
            <a:r>
              <a:rPr lang="en-US" altLang="zh-CN" sz="1600" dirty="0" err="1"/>
              <a:t>Control.DefaultBackColor</a:t>
            </a:r>
            <a:r>
              <a:rPr lang="en-US" altLang="zh-CN" sz="1600" dirty="0"/>
              <a:t>;  // </a:t>
            </a:r>
            <a:r>
              <a:rPr lang="zh-CN" altLang="zh-CN" sz="1600" dirty="0"/>
              <a:t>设置</a:t>
            </a:r>
            <a:r>
              <a:rPr lang="en-US" altLang="zh-CN" sz="1600" dirty="0"/>
              <a:t>textBox1</a:t>
            </a:r>
            <a:r>
              <a:rPr lang="zh-CN" altLang="zh-CN" sz="1600" dirty="0"/>
              <a:t>的背景色</a:t>
            </a:r>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of.FileName</a:t>
            </a:r>
            <a:r>
              <a:rPr lang="en-US" altLang="zh-CN" sz="1600" dirty="0"/>
              <a:t>, </a:t>
            </a:r>
            <a:r>
              <a:rPr lang="en-US" altLang="zh-CN" sz="1600" dirty="0" err="1"/>
              <a:t>FileMode.Open</a:t>
            </a:r>
            <a:r>
              <a:rPr lang="en-US" altLang="zh-CN" sz="1600" dirty="0"/>
              <a:t>, </a:t>
            </a:r>
            <a:r>
              <a:rPr lang="en-US" altLang="zh-CN" sz="1600" dirty="0" err="1"/>
              <a:t>FileAccess.Read</a:t>
            </a:r>
            <a:r>
              <a:rPr lang="en-US" altLang="zh-CN" sz="1600" dirty="0"/>
              <a:t>);</a:t>
            </a:r>
            <a:endParaRPr lang="zh-CN" altLang="zh-CN" sz="1600" dirty="0"/>
          </a:p>
          <a:p>
            <a:r>
              <a:rPr lang="en-US" altLang="zh-CN" sz="1600" dirty="0"/>
              <a:t>        </a:t>
            </a:r>
            <a:r>
              <a:rPr lang="en-US" altLang="zh-CN" sz="1600" dirty="0" err="1"/>
              <a:t>BinaryReader</a:t>
            </a:r>
            <a:r>
              <a:rPr lang="en-US" altLang="zh-CN" sz="1600" dirty="0"/>
              <a:t> </a:t>
            </a:r>
            <a:r>
              <a:rPr lang="en-US" altLang="zh-CN" sz="1600" dirty="0" err="1"/>
              <a:t>br</a:t>
            </a:r>
            <a:r>
              <a:rPr lang="en-US" altLang="zh-CN" sz="1600" dirty="0"/>
              <a:t> = new </a:t>
            </a:r>
            <a:r>
              <a:rPr lang="en-US" altLang="zh-CN" sz="1600" dirty="0" err="1"/>
              <a:t>BinaryReader</a:t>
            </a:r>
            <a:r>
              <a:rPr lang="en-US" altLang="zh-CN" sz="1600" dirty="0"/>
              <a:t>(</a:t>
            </a:r>
            <a:r>
              <a:rPr lang="en-US" altLang="zh-CN" sz="1600" dirty="0" err="1"/>
              <a:t>fs</a:t>
            </a:r>
            <a:r>
              <a:rPr lang="en-US" altLang="zh-CN" sz="1600" dirty="0"/>
              <a:t>);</a:t>
            </a:r>
            <a:endParaRPr lang="zh-CN" altLang="zh-CN" sz="1600" dirty="0"/>
          </a:p>
          <a:p>
            <a:r>
              <a:rPr lang="en-US" altLang="zh-CN" sz="1600" dirty="0"/>
              <a:t>        textBox1.Text = </a:t>
            </a:r>
            <a:r>
              <a:rPr lang="en-US" altLang="zh-CN" sz="1600" dirty="0" err="1"/>
              <a:t>br.ReadString</a:t>
            </a:r>
            <a:r>
              <a:rPr lang="en-US" altLang="zh-CN" sz="1600" dirty="0"/>
              <a:t>();</a:t>
            </a:r>
            <a:endParaRPr lang="zh-CN" altLang="zh-CN" sz="1600" dirty="0"/>
          </a:p>
          <a:p>
            <a:r>
              <a:rPr lang="en-US" altLang="zh-CN" sz="1600" dirty="0"/>
              <a:t>        </a:t>
            </a:r>
            <a:r>
              <a:rPr lang="en-US" altLang="zh-CN" sz="1600" dirty="0" err="1"/>
              <a:t>fs.Close</a:t>
            </a:r>
            <a:r>
              <a:rPr lang="en-US" altLang="zh-CN" sz="1600" dirty="0"/>
              <a:t>();</a:t>
            </a:r>
            <a:endParaRPr lang="zh-CN" altLang="zh-CN" sz="1600" dirty="0"/>
          </a:p>
          <a:p>
            <a:r>
              <a:rPr lang="en-US" altLang="zh-CN" sz="1600" dirty="0"/>
              <a:t>        </a:t>
            </a:r>
            <a:r>
              <a:rPr lang="en-US" altLang="zh-CN" sz="1600" dirty="0" err="1"/>
              <a:t>br.Close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3578327784"/>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1105786" y="1244009"/>
            <a:ext cx="10015870" cy="1477328"/>
          </a:xfrm>
          <a:prstGeom prst="rect">
            <a:avLst/>
          </a:prstGeom>
          <a:noFill/>
        </p:spPr>
        <p:txBody>
          <a:bodyPr wrap="square" rtlCol="0">
            <a:spAutoFit/>
          </a:bodyPr>
          <a:lstStyle/>
          <a:p>
            <a:pPr indent="446088"/>
            <a:r>
              <a:rPr lang="zh-CN" altLang="zh-CN" dirty="0"/>
              <a:t>运行程序，读者可按照如下操作指导分别测试程序的各项功能。</a:t>
            </a:r>
          </a:p>
          <a:p>
            <a:pPr indent="446088"/>
            <a:r>
              <a:rPr lang="zh-CN" altLang="zh-CN" b="1" dirty="0"/>
              <a:t>（</a:t>
            </a:r>
            <a:r>
              <a:rPr lang="en-US" altLang="zh-CN" b="1" dirty="0"/>
              <a:t>1</a:t>
            </a:r>
            <a:r>
              <a:rPr lang="zh-CN" altLang="zh-CN" b="1" dirty="0"/>
              <a:t>）保存文本文件</a:t>
            </a:r>
          </a:p>
          <a:p>
            <a:pPr indent="446088"/>
            <a:r>
              <a:rPr lang="zh-CN" altLang="zh-CN" dirty="0"/>
              <a:t>在文本框中输入文字并单击【文本保存】按钮，在弹出的【写文本文件】对话框中输入文件名“青花瓷”并单击【保存】按钮，则保存了一个命名为“青花瓷”的文本文件，到对应的目录下打开该文件可看到其内容，整个操作过程见图</a:t>
            </a:r>
            <a:r>
              <a:rPr lang="en-US" altLang="zh-CN" dirty="0"/>
              <a:t>8.7</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10839457"/>
              </p:ext>
            </p:extLst>
          </p:nvPr>
        </p:nvGraphicFramePr>
        <p:xfrm>
          <a:off x="2775097" y="2721337"/>
          <a:ext cx="6283843" cy="3977465"/>
        </p:xfrm>
        <a:graphic>
          <a:graphicData uri="http://schemas.openxmlformats.org/presentationml/2006/ole">
            <mc:AlternateContent xmlns:mc="http://schemas.openxmlformats.org/markup-compatibility/2006">
              <mc:Choice xmlns:v="urn:schemas-microsoft-com:vml" Requires="v">
                <p:oleObj spid="_x0000_s6150" name="Visio" r:id="rId3" imgW="8866844" imgH="5583330" progId="Visio.Drawing.11">
                  <p:embed/>
                </p:oleObj>
              </mc:Choice>
              <mc:Fallback>
                <p:oleObj name="Visio" r:id="rId3" imgW="8866844" imgH="558333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097" y="2721337"/>
                        <a:ext cx="6283843" cy="3977465"/>
                      </a:xfrm>
                      <a:prstGeom prst="rect">
                        <a:avLst/>
                      </a:prstGeom>
                      <a:noFill/>
                    </p:spPr>
                  </p:pic>
                </p:oleObj>
              </mc:Fallback>
            </mc:AlternateContent>
          </a:graphicData>
        </a:graphic>
      </p:graphicFrame>
    </p:spTree>
    <p:extLst>
      <p:ext uri="{BB962C8B-B14F-4D97-AF65-F5344CB8AC3E}">
        <p14:creationId xmlns:p14="http://schemas.microsoft.com/office/powerpoint/2010/main" val="29238702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1212112" y="1350335"/>
            <a:ext cx="9420446" cy="923330"/>
          </a:xfrm>
          <a:prstGeom prst="rect">
            <a:avLst/>
          </a:prstGeom>
          <a:noFill/>
        </p:spPr>
        <p:txBody>
          <a:bodyPr wrap="square" rtlCol="0">
            <a:spAutoFit/>
          </a:bodyPr>
          <a:lstStyle/>
          <a:p>
            <a:pPr indent="446088"/>
            <a:r>
              <a:rPr lang="zh-CN" altLang="zh-CN" b="1" dirty="0"/>
              <a:t>（</a:t>
            </a:r>
            <a:r>
              <a:rPr lang="en-US" altLang="zh-CN" b="1" dirty="0"/>
              <a:t>2</a:t>
            </a:r>
            <a:r>
              <a:rPr lang="zh-CN" altLang="zh-CN" b="1" dirty="0"/>
              <a:t>）读取文件内容</a:t>
            </a:r>
          </a:p>
          <a:p>
            <a:pPr indent="446088"/>
            <a:r>
              <a:rPr lang="zh-CN" altLang="zh-CN" dirty="0"/>
              <a:t>单击【文本读取】按钮，选择刚刚保存的“青花瓷”文本文件，便可查看文件内容，操作如图</a:t>
            </a:r>
            <a:r>
              <a:rPr lang="en-US" altLang="zh-CN" dirty="0"/>
              <a:t>8.8</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21419964"/>
              </p:ext>
            </p:extLst>
          </p:nvPr>
        </p:nvGraphicFramePr>
        <p:xfrm>
          <a:off x="3285460" y="2273665"/>
          <a:ext cx="5273749" cy="3966678"/>
        </p:xfrm>
        <a:graphic>
          <a:graphicData uri="http://schemas.openxmlformats.org/presentationml/2006/ole">
            <mc:AlternateContent xmlns:mc="http://schemas.openxmlformats.org/markup-compatibility/2006">
              <mc:Choice xmlns:v="urn:schemas-microsoft-com:vml" Requires="v">
                <p:oleObj spid="_x0000_s12295" name="Visio" r:id="rId3" imgW="8434901" imgH="6346890" progId="Visio.Drawing.11">
                  <p:embed/>
                </p:oleObj>
              </mc:Choice>
              <mc:Fallback>
                <p:oleObj name="Visio" r:id="rId3" imgW="8434901" imgH="634689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5460" y="2273665"/>
                        <a:ext cx="5273749" cy="3966678"/>
                      </a:xfrm>
                      <a:prstGeom prst="rect">
                        <a:avLst/>
                      </a:prstGeom>
                      <a:noFill/>
                    </p:spPr>
                  </p:pic>
                </p:oleObj>
              </mc:Fallback>
            </mc:AlternateContent>
          </a:graphicData>
        </a:graphic>
      </p:graphicFrame>
    </p:spTree>
    <p:extLst>
      <p:ext uri="{BB962C8B-B14F-4D97-AF65-F5344CB8AC3E}">
        <p14:creationId xmlns:p14="http://schemas.microsoft.com/office/powerpoint/2010/main" val="227704390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p>
        </p:txBody>
      </p:sp>
      <p:sp>
        <p:nvSpPr>
          <p:cNvPr id="3" name="TextBox 2"/>
          <p:cNvSpPr txBox="1"/>
          <p:nvPr/>
        </p:nvSpPr>
        <p:spPr>
          <a:xfrm>
            <a:off x="1212112" y="1382233"/>
            <a:ext cx="9516139" cy="923330"/>
          </a:xfrm>
          <a:prstGeom prst="rect">
            <a:avLst/>
          </a:prstGeom>
          <a:noFill/>
        </p:spPr>
        <p:txBody>
          <a:bodyPr wrap="square" rtlCol="0">
            <a:spAutoFit/>
          </a:bodyPr>
          <a:lstStyle/>
          <a:p>
            <a:pPr indent="542925"/>
            <a:r>
              <a:rPr lang="zh-CN" altLang="zh-CN" b="1" dirty="0"/>
              <a:t>（</a:t>
            </a:r>
            <a:r>
              <a:rPr lang="en-US" altLang="zh-CN" b="1" dirty="0"/>
              <a:t>3</a:t>
            </a:r>
            <a:r>
              <a:rPr lang="zh-CN" altLang="zh-CN" b="1" dirty="0"/>
              <a:t>）保存、读取二进制文件</a:t>
            </a:r>
          </a:p>
          <a:p>
            <a:pPr indent="542925"/>
            <a:r>
              <a:rPr lang="zh-CN" altLang="zh-CN" dirty="0"/>
              <a:t>单击【二进制保存】按钮，命名为“青花瓷”并单击【保存】按钮则保存了一个命名为“青花瓷”的二进制文件，如图</a:t>
            </a:r>
            <a:r>
              <a:rPr lang="en-US" altLang="zh-CN" dirty="0"/>
              <a:t>8.9</a:t>
            </a:r>
            <a:r>
              <a:rPr lang="zh-CN" altLang="zh-CN" dirty="0"/>
              <a:t>所示。</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73390400"/>
              </p:ext>
            </p:extLst>
          </p:nvPr>
        </p:nvGraphicFramePr>
        <p:xfrm>
          <a:off x="2732568" y="2392325"/>
          <a:ext cx="6602818" cy="4157330"/>
        </p:xfrm>
        <a:graphic>
          <a:graphicData uri="http://schemas.openxmlformats.org/presentationml/2006/ole">
            <mc:AlternateContent xmlns:mc="http://schemas.openxmlformats.org/markup-compatibility/2006">
              <mc:Choice xmlns:v="urn:schemas-microsoft-com:vml" Requires="v">
                <p:oleObj spid="_x0000_s13318" name="Visio" r:id="rId3" imgW="8878729" imgH="5588460" progId="Visio.Drawing.11">
                  <p:embed/>
                </p:oleObj>
              </mc:Choice>
              <mc:Fallback>
                <p:oleObj name="Visio" r:id="rId3" imgW="8878729" imgH="55884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568" y="2392325"/>
                        <a:ext cx="6602818" cy="4157330"/>
                      </a:xfrm>
                      <a:prstGeom prst="rect">
                        <a:avLst/>
                      </a:prstGeom>
                      <a:noFill/>
                    </p:spPr>
                  </p:pic>
                </p:oleObj>
              </mc:Fallback>
            </mc:AlternateContent>
          </a:graphicData>
        </a:graphic>
      </p:graphicFrame>
    </p:spTree>
    <p:extLst>
      <p:ext uri="{BB962C8B-B14F-4D97-AF65-F5344CB8AC3E}">
        <p14:creationId xmlns:p14="http://schemas.microsoft.com/office/powerpoint/2010/main" val="2650392030"/>
      </p:ext>
    </p:extLst>
  </p:cSld>
  <p:clrMapOvr>
    <a:masterClrMapping/>
  </p:clrMapOvr>
  <mc:AlternateContent xmlns:mc="http://schemas.openxmlformats.org/markup-compatibility/2006">
    <mc:Choice xmlns:p14="http://schemas.microsoft.com/office/powerpoint/2010/main" Requires="p14">
      <p:transition spd="slow" p14:dur="110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xmlns="" id="{F3F3EE3B-757A-4D8C-BC82-A7A8EC5383FF}"/>
              </a:ext>
            </a:extLst>
          </p:cNvPr>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p>
        </p:txBody>
      </p:sp>
      <p:sp>
        <p:nvSpPr>
          <p:cNvPr id="120" name="文本框 16">
            <a:extLst>
              <a:ext uri="{FF2B5EF4-FFF2-40B4-BE49-F238E27FC236}">
                <a16:creationId xmlns:a16="http://schemas.microsoft.com/office/drawing/2014/main" xmlns="" id="{F3F3EE3B-757A-4D8C-BC82-A7A8EC5383FF}"/>
              </a:ext>
            </a:extLst>
          </p:cNvPr>
          <p:cNvSpPr txBox="1"/>
          <p:nvPr/>
        </p:nvSpPr>
        <p:spPr>
          <a:xfrm>
            <a:off x="6684736" y="3627471"/>
            <a:ext cx="3467616" cy="584775"/>
          </a:xfrm>
          <a:prstGeom prst="rect">
            <a:avLst/>
          </a:prstGeom>
          <a:noFill/>
        </p:spPr>
        <p:txBody>
          <a:bodyPr wrap="none" rtlCol="0">
            <a:spAutoFit/>
          </a:bodyPr>
          <a:lstStyle/>
          <a:p>
            <a:r>
              <a:rPr lang="en-US" altLang="zh-CN" sz="3200" b="1" dirty="0" smtClean="0"/>
              <a:t>——</a:t>
            </a:r>
            <a:r>
              <a:rPr lang="zh-CN" altLang="zh-CN" sz="3200" b="1" dirty="0"/>
              <a:t>综合应用实例</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52103286"/>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212112" y="1541721"/>
            <a:ext cx="9558669" cy="3416320"/>
          </a:xfrm>
          <a:prstGeom prst="rect">
            <a:avLst/>
          </a:prstGeom>
          <a:noFill/>
        </p:spPr>
        <p:txBody>
          <a:bodyPr wrap="square" rtlCol="0">
            <a:spAutoFit/>
          </a:bodyPr>
          <a:lstStyle/>
          <a:p>
            <a:pPr indent="446088">
              <a:lnSpc>
                <a:spcPct val="150000"/>
              </a:lnSpc>
            </a:pPr>
            <a:r>
              <a:rPr lang="zh-CN" altLang="zh-CN" dirty="0"/>
              <a:t>【例</a:t>
            </a:r>
            <a:r>
              <a:rPr lang="en-US" altLang="zh-CN" b="1" dirty="0"/>
              <a:t>8.6</a:t>
            </a:r>
            <a:r>
              <a:rPr lang="zh-CN" altLang="zh-CN" dirty="0"/>
              <a:t>】 仿制</a:t>
            </a:r>
            <a:r>
              <a:rPr lang="en-US" altLang="zh-CN" dirty="0"/>
              <a:t>Windows</a:t>
            </a:r>
            <a:r>
              <a:rPr lang="zh-CN" altLang="zh-CN" dirty="0"/>
              <a:t>资源管理器。</a:t>
            </a:r>
          </a:p>
          <a:p>
            <a:pPr indent="446088">
              <a:lnSpc>
                <a:spcPct val="150000"/>
              </a:lnSpc>
            </a:pPr>
            <a:r>
              <a:rPr lang="zh-CN" altLang="zh-CN" dirty="0"/>
              <a:t>设计步骤如下。</a:t>
            </a:r>
          </a:p>
          <a:p>
            <a:pPr indent="446088">
              <a:lnSpc>
                <a:spcPct val="150000"/>
              </a:lnSpc>
            </a:pPr>
            <a:r>
              <a:rPr lang="en-US" altLang="zh-CN" b="1" dirty="0"/>
              <a:t>1</a:t>
            </a:r>
            <a:r>
              <a:rPr lang="zh-CN" altLang="zh-CN" b="1" dirty="0"/>
              <a:t>．新建</a:t>
            </a:r>
            <a:r>
              <a:rPr lang="en-US" altLang="zh-CN" b="1" dirty="0" err="1"/>
              <a:t>WinForm</a:t>
            </a:r>
            <a:r>
              <a:rPr lang="zh-CN" altLang="zh-CN" b="1" dirty="0"/>
              <a:t>项目</a:t>
            </a:r>
          </a:p>
          <a:p>
            <a:pPr indent="446088">
              <a:lnSpc>
                <a:spcPct val="150000"/>
              </a:lnSpc>
            </a:pPr>
            <a:r>
              <a:rPr lang="zh-CN" altLang="zh-CN" dirty="0"/>
              <a:t>新建</a:t>
            </a:r>
            <a:r>
              <a:rPr lang="en-US" altLang="zh-CN" dirty="0" err="1"/>
              <a:t>WinForm</a:t>
            </a:r>
            <a:r>
              <a:rPr lang="zh-CN" altLang="zh-CN" dirty="0"/>
              <a:t>项目并命名为“</a:t>
            </a:r>
            <a:r>
              <a:rPr lang="en-US" altLang="zh-CN" dirty="0"/>
              <a:t>Ex8_6</a:t>
            </a:r>
            <a:r>
              <a:rPr lang="zh-CN" altLang="zh-CN" dirty="0"/>
              <a:t>”。</a:t>
            </a:r>
          </a:p>
          <a:p>
            <a:pPr indent="446088">
              <a:lnSpc>
                <a:spcPct val="150000"/>
              </a:lnSpc>
            </a:pPr>
            <a:r>
              <a:rPr lang="en-US" altLang="zh-CN" b="1" dirty="0"/>
              <a:t>2</a:t>
            </a:r>
            <a:r>
              <a:rPr lang="zh-CN" altLang="zh-CN" b="1" dirty="0"/>
              <a:t>．添加控件并设置属性</a:t>
            </a:r>
          </a:p>
          <a:p>
            <a:pPr indent="446088">
              <a:lnSpc>
                <a:spcPct val="150000"/>
              </a:lnSpc>
            </a:pPr>
            <a:r>
              <a:rPr lang="zh-CN" altLang="zh-CN" dirty="0"/>
              <a:t>在</a:t>
            </a:r>
            <a:r>
              <a:rPr lang="en-US" altLang="zh-CN" dirty="0"/>
              <a:t>Form1</a:t>
            </a:r>
            <a:r>
              <a:rPr lang="zh-CN" altLang="zh-CN" dirty="0"/>
              <a:t>的设计视图中将此窗体调整到适当的大小并将</a:t>
            </a:r>
            <a:r>
              <a:rPr lang="en-US" altLang="zh-CN" dirty="0"/>
              <a:t>Text</a:t>
            </a:r>
            <a:r>
              <a:rPr lang="zh-CN" altLang="zh-CN" dirty="0"/>
              <a:t>属性设为“资源管理器”。</a:t>
            </a:r>
          </a:p>
          <a:p>
            <a:pPr indent="446088">
              <a:lnSpc>
                <a:spcPct val="150000"/>
              </a:lnSpc>
            </a:pPr>
            <a:r>
              <a:rPr lang="zh-CN" altLang="zh-CN" dirty="0"/>
              <a:t>（</a:t>
            </a:r>
            <a:r>
              <a:rPr lang="en-US" altLang="zh-CN" dirty="0"/>
              <a:t>1</a:t>
            </a:r>
            <a:r>
              <a:rPr lang="zh-CN" altLang="zh-CN" dirty="0"/>
              <a:t>）向主窗体中添加主菜单控件</a:t>
            </a:r>
            <a:r>
              <a:rPr lang="en-US" altLang="zh-CN" dirty="0" err="1"/>
              <a:t>MenuStrip</a:t>
            </a:r>
            <a:r>
              <a:rPr lang="zh-CN" altLang="zh-CN" dirty="0"/>
              <a:t>，其名称为</a:t>
            </a:r>
            <a:r>
              <a:rPr lang="en-US" altLang="zh-CN" dirty="0" err="1"/>
              <a:t>maiMenu</a:t>
            </a:r>
            <a:r>
              <a:rPr lang="zh-CN" altLang="zh-CN" dirty="0"/>
              <a:t>。它包含三个顶级菜单：【文件】、【目录】和【视图】，</a:t>
            </a:r>
            <a:r>
              <a:rPr lang="zh-CN" altLang="zh-CN" dirty="0">
                <a:hlinkClick r:id="rId2" action="ppaction://hlinkfile"/>
              </a:rPr>
              <a:t>表</a:t>
            </a:r>
            <a:r>
              <a:rPr lang="en-US" altLang="zh-CN" dirty="0">
                <a:hlinkClick r:id="rId2" action="ppaction://hlinkfile"/>
              </a:rPr>
              <a:t>8.13</a:t>
            </a:r>
            <a:r>
              <a:rPr lang="zh-CN" altLang="zh-CN" dirty="0">
                <a:hlinkClick r:id="rId2" action="ppaction://hlinkfile"/>
              </a:rPr>
              <a:t>、表</a:t>
            </a:r>
            <a:r>
              <a:rPr lang="en-US" altLang="zh-CN" dirty="0">
                <a:hlinkClick r:id="rId2" action="ppaction://hlinkfile"/>
              </a:rPr>
              <a:t>8.14</a:t>
            </a:r>
            <a:r>
              <a:rPr lang="zh-CN" altLang="zh-CN" dirty="0">
                <a:hlinkClick r:id="rId2" action="ppaction://hlinkfile"/>
              </a:rPr>
              <a:t>和表</a:t>
            </a:r>
            <a:r>
              <a:rPr lang="en-US" altLang="zh-CN" dirty="0">
                <a:hlinkClick r:id="rId2" action="ppaction://hlinkfile"/>
              </a:rPr>
              <a:t>8.15</a:t>
            </a:r>
            <a:r>
              <a:rPr lang="zh-CN" altLang="zh-CN" dirty="0">
                <a:hlinkClick r:id="rId2" action="ppaction://hlinkfile"/>
              </a:rPr>
              <a:t>给出了它们的结构</a:t>
            </a:r>
            <a:r>
              <a:rPr lang="zh-CN" altLang="zh-CN" dirty="0" smtClean="0"/>
              <a:t>。</a:t>
            </a:r>
            <a:endParaRPr lang="zh-CN" altLang="zh-CN" dirty="0"/>
          </a:p>
        </p:txBody>
      </p:sp>
    </p:spTree>
    <p:extLst>
      <p:ext uri="{BB962C8B-B14F-4D97-AF65-F5344CB8AC3E}">
        <p14:creationId xmlns:p14="http://schemas.microsoft.com/office/powerpoint/2010/main" val="2882875395"/>
      </p:ext>
    </p:extLst>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169581" y="1360967"/>
            <a:ext cx="9686261" cy="1200329"/>
          </a:xfrm>
          <a:prstGeom prst="rect">
            <a:avLst/>
          </a:prstGeom>
          <a:noFill/>
        </p:spPr>
        <p:txBody>
          <a:bodyPr wrap="square" rtlCol="0">
            <a:spAutoFit/>
          </a:bodyPr>
          <a:lstStyle/>
          <a:p>
            <a:pPr indent="446088"/>
            <a:r>
              <a:rPr lang="zh-CN" altLang="zh-CN" dirty="0"/>
              <a:t>（</a:t>
            </a:r>
            <a:r>
              <a:rPr lang="en-US" altLang="zh-CN" dirty="0"/>
              <a:t>2</a:t>
            </a:r>
            <a:r>
              <a:rPr lang="zh-CN" altLang="zh-CN" dirty="0"/>
              <a:t>）向主窗体中添加工具栏控件</a:t>
            </a:r>
            <a:r>
              <a:rPr lang="en-US" altLang="zh-CN" dirty="0" err="1"/>
              <a:t>ToolStrip</a:t>
            </a:r>
            <a:r>
              <a:rPr lang="zh-CN" altLang="zh-CN" dirty="0"/>
              <a:t>，然后添加一个标签控件和一个文本框控件。标签控件的标题为“路径：”，文本框控件的名称为</a:t>
            </a:r>
            <a:r>
              <a:rPr lang="en-US" altLang="zh-CN" dirty="0" err="1"/>
              <a:t>txtPath</a:t>
            </a:r>
            <a:r>
              <a:rPr lang="zh-CN" altLang="zh-CN" dirty="0"/>
              <a:t>。</a:t>
            </a:r>
          </a:p>
          <a:p>
            <a:pPr indent="446088"/>
            <a:r>
              <a:rPr lang="zh-CN" altLang="zh-CN" dirty="0"/>
              <a:t>（</a:t>
            </a:r>
            <a:r>
              <a:rPr lang="en-US" altLang="zh-CN" dirty="0"/>
              <a:t>3</a:t>
            </a:r>
            <a:r>
              <a:rPr lang="zh-CN" altLang="zh-CN" dirty="0"/>
              <a:t>）添加一个</a:t>
            </a:r>
            <a:r>
              <a:rPr lang="en-US" altLang="zh-CN" dirty="0" err="1"/>
              <a:t>ImageList</a:t>
            </a:r>
            <a:r>
              <a:rPr lang="zh-CN" altLang="zh-CN" dirty="0"/>
              <a:t>控件，设置其</a:t>
            </a:r>
            <a:r>
              <a:rPr lang="en-US" altLang="zh-CN" dirty="0"/>
              <a:t>Images</a:t>
            </a:r>
            <a:r>
              <a:rPr lang="zh-CN" altLang="zh-CN" dirty="0"/>
              <a:t>属性，在弹出的“图像集合编辑器”对话框中添加如图</a:t>
            </a:r>
            <a:r>
              <a:rPr lang="en-US" altLang="zh-CN" dirty="0"/>
              <a:t>8.10</a:t>
            </a:r>
            <a:r>
              <a:rPr lang="zh-CN" altLang="zh-CN" dirty="0"/>
              <a:t>所示的成员</a:t>
            </a:r>
            <a:r>
              <a:rPr lang="zh-CN" altLang="zh-CN" dirty="0" smtClean="0"/>
              <a:t>。</a:t>
            </a:r>
            <a:endParaRPr lang="zh-CN" altLang="zh-CN" dirty="0"/>
          </a:p>
        </p:txBody>
      </p:sp>
      <p:pic>
        <p:nvPicPr>
          <p:cNvPr id="143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56" y="2561296"/>
            <a:ext cx="4399110" cy="353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196405"/>
      </p:ext>
    </p:ext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操作文件夹</a:t>
            </a:r>
          </a:p>
        </p:txBody>
      </p:sp>
      <p:sp>
        <p:nvSpPr>
          <p:cNvPr id="4" name="TextBox 3"/>
          <p:cNvSpPr txBox="1"/>
          <p:nvPr/>
        </p:nvSpPr>
        <p:spPr>
          <a:xfrm>
            <a:off x="914400" y="1350335"/>
            <a:ext cx="10090298" cy="646331"/>
          </a:xfrm>
          <a:prstGeom prst="rect">
            <a:avLst/>
          </a:prstGeom>
          <a:noFill/>
        </p:spPr>
        <p:txBody>
          <a:bodyPr wrap="square" rtlCol="0">
            <a:spAutoFit/>
          </a:bodyPr>
          <a:lstStyle/>
          <a:p>
            <a:pPr indent="446088"/>
            <a:r>
              <a:rPr lang="zh-CN" altLang="zh-CN" dirty="0"/>
              <a:t>对文件夹的操作可以使用</a:t>
            </a:r>
            <a:r>
              <a:rPr lang="en-US" altLang="zh-CN" dirty="0"/>
              <a:t>Directory</a:t>
            </a:r>
            <a:r>
              <a:rPr lang="zh-CN" altLang="zh-CN" dirty="0"/>
              <a:t>类或</a:t>
            </a:r>
            <a:r>
              <a:rPr lang="en-US" altLang="zh-CN" dirty="0" err="1"/>
              <a:t>DirectoryInfo</a:t>
            </a:r>
            <a:r>
              <a:rPr lang="zh-CN" altLang="zh-CN" dirty="0"/>
              <a:t>类。</a:t>
            </a:r>
            <a:r>
              <a:rPr lang="en-US" altLang="zh-CN" dirty="0"/>
              <a:t>Directory</a:t>
            </a:r>
            <a:r>
              <a:rPr lang="zh-CN" altLang="zh-CN" dirty="0"/>
              <a:t>类中包含许多静态方法，可以直接使用这些方法创建、移动和删除文件夹。表</a:t>
            </a:r>
            <a:r>
              <a:rPr lang="en-US" altLang="zh-CN" dirty="0"/>
              <a:t>8.1</a:t>
            </a:r>
            <a:r>
              <a:rPr lang="zh-CN" altLang="zh-CN" dirty="0"/>
              <a:t>列出了</a:t>
            </a:r>
            <a:r>
              <a:rPr lang="en-US" altLang="zh-CN" dirty="0"/>
              <a:t>Directory</a:t>
            </a:r>
            <a:r>
              <a:rPr lang="zh-CN" altLang="zh-CN" dirty="0"/>
              <a:t>类的主要方法</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1920561858"/>
              </p:ext>
            </p:extLst>
          </p:nvPr>
        </p:nvGraphicFramePr>
        <p:xfrm>
          <a:off x="2609665" y="2148187"/>
          <a:ext cx="7087228" cy="3508329"/>
        </p:xfrm>
        <a:graphic>
          <a:graphicData uri="http://schemas.openxmlformats.org/drawingml/2006/table">
            <a:tbl>
              <a:tblPr/>
              <a:tblGrid>
                <a:gridCol w="1977024"/>
                <a:gridCol w="5110204"/>
              </a:tblGrid>
              <a:tr h="318939">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r>
                        <a:rPr lang="en-US" sz="1400" kern="100">
                          <a:effectLst/>
                          <a:latin typeface="Times New Roman"/>
                          <a:ea typeface="宋体"/>
                        </a:rPr>
                        <a:t>  </a:t>
                      </a:r>
                      <a:r>
                        <a:rPr lang="zh-CN" sz="1400" kern="100">
                          <a:effectLst/>
                          <a:latin typeface="Times New Roman"/>
                          <a:ea typeface="宋体"/>
                        </a:rPr>
                        <a:t>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8939">
                <a:tc>
                  <a:txBody>
                    <a:bodyPr/>
                    <a:lstStyle/>
                    <a:p>
                      <a:pPr algn="just">
                        <a:spcAft>
                          <a:spcPts val="0"/>
                        </a:spcAft>
                      </a:pPr>
                      <a:r>
                        <a:rPr lang="en-US" sz="1400" kern="100">
                          <a:effectLst/>
                          <a:latin typeface="Times New Roman"/>
                          <a:ea typeface="宋体"/>
                        </a:rPr>
                        <a:t>CreateDirectory(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创建指定路径中的所有文件夹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Delete(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删除指定的文件夹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Move(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将文件或文件夹及其内容移到新位置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Exists(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确定给定路径是否引用磁盘上的现有文件夹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GetCreationTime(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获取文件夹的创建日期和时间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GetCurrentDirectory(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获取应用程序的当前工作文件夹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SetCurrentDirectory(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将应用程序的当前工作文件夹设置为指定的文件夹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GetParent(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检索指定路径的父文件夹，包括绝对路径和相对路径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GetDirectories(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获取指定文件夹中子文件夹的名称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a:ea typeface="宋体"/>
                        </a:rPr>
                        <a:t>GetFiles(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返回指定文件夹中的文件的名称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9479703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158949" y="1414130"/>
            <a:ext cx="9824484" cy="1754326"/>
          </a:xfrm>
          <a:prstGeom prst="rect">
            <a:avLst/>
          </a:prstGeom>
          <a:noFill/>
        </p:spPr>
        <p:txBody>
          <a:bodyPr wrap="square" rtlCol="0">
            <a:spAutoFit/>
          </a:bodyPr>
          <a:lstStyle/>
          <a:p>
            <a:pPr indent="446088"/>
            <a:r>
              <a:rPr lang="zh-CN" altLang="zh-CN" dirty="0"/>
              <a:t>（</a:t>
            </a:r>
            <a:r>
              <a:rPr lang="en-US" altLang="zh-CN" dirty="0"/>
              <a:t>4</a:t>
            </a:r>
            <a:r>
              <a:rPr lang="zh-CN" altLang="zh-CN" dirty="0"/>
              <a:t>）向主窗体左侧添加一个树视图控件</a:t>
            </a:r>
            <a:r>
              <a:rPr lang="en-US" altLang="zh-CN" dirty="0" err="1"/>
              <a:t>TreeView</a:t>
            </a:r>
            <a:r>
              <a:rPr lang="zh-CN" altLang="zh-CN" dirty="0"/>
              <a:t>，命名为</a:t>
            </a:r>
            <a:r>
              <a:rPr lang="en-US" altLang="zh-CN" dirty="0" err="1"/>
              <a:t>tvDir</a:t>
            </a:r>
            <a:r>
              <a:rPr lang="zh-CN" altLang="zh-CN" dirty="0"/>
              <a:t>，将其</a:t>
            </a:r>
            <a:r>
              <a:rPr lang="en-US" altLang="zh-CN" dirty="0"/>
              <a:t>Anchor</a:t>
            </a:r>
            <a:r>
              <a:rPr lang="zh-CN" altLang="zh-CN" dirty="0"/>
              <a:t>属性设置为</a:t>
            </a:r>
            <a:r>
              <a:rPr lang="en-US" altLang="zh-CN" dirty="0"/>
              <a:t>Top</a:t>
            </a:r>
            <a:r>
              <a:rPr lang="zh-CN" altLang="zh-CN" dirty="0"/>
              <a:t>、</a:t>
            </a:r>
            <a:r>
              <a:rPr lang="en-US" altLang="zh-CN" dirty="0"/>
              <a:t>Bottom</a:t>
            </a:r>
            <a:r>
              <a:rPr lang="zh-CN" altLang="zh-CN" dirty="0"/>
              <a:t>、</a:t>
            </a:r>
            <a:r>
              <a:rPr lang="en-US" altLang="zh-CN" dirty="0"/>
              <a:t>Left</a:t>
            </a:r>
            <a:r>
              <a:rPr lang="zh-CN" altLang="zh-CN" dirty="0"/>
              <a:t>，</a:t>
            </a:r>
            <a:r>
              <a:rPr lang="en-US" altLang="zh-CN" dirty="0" err="1"/>
              <a:t>ImageList</a:t>
            </a:r>
            <a:r>
              <a:rPr lang="zh-CN" altLang="zh-CN" dirty="0"/>
              <a:t>属性选择为</a:t>
            </a:r>
            <a:r>
              <a:rPr lang="en-US" altLang="zh-CN" dirty="0"/>
              <a:t>imageList1</a:t>
            </a:r>
            <a:r>
              <a:rPr lang="zh-CN" altLang="zh-CN" dirty="0"/>
              <a:t>。</a:t>
            </a:r>
          </a:p>
          <a:p>
            <a:pPr indent="446088"/>
            <a:r>
              <a:rPr lang="zh-CN" altLang="zh-CN" dirty="0"/>
              <a:t>（</a:t>
            </a:r>
            <a:r>
              <a:rPr lang="en-US" altLang="zh-CN" dirty="0"/>
              <a:t>5</a:t>
            </a:r>
            <a:r>
              <a:rPr lang="zh-CN" altLang="zh-CN" dirty="0"/>
              <a:t>）向主窗体右侧添加一个列表视图控件</a:t>
            </a:r>
            <a:r>
              <a:rPr lang="en-US" altLang="zh-CN" dirty="0" err="1"/>
              <a:t>ListView</a:t>
            </a:r>
            <a:r>
              <a:rPr lang="zh-CN" altLang="zh-CN" dirty="0"/>
              <a:t>，命名为</a:t>
            </a:r>
            <a:r>
              <a:rPr lang="en-US" altLang="zh-CN" dirty="0" err="1"/>
              <a:t>lvFiles</a:t>
            </a:r>
            <a:r>
              <a:rPr lang="zh-CN" altLang="zh-CN" dirty="0"/>
              <a:t>，将其</a:t>
            </a:r>
            <a:r>
              <a:rPr lang="en-US" altLang="zh-CN" dirty="0"/>
              <a:t>Anchor</a:t>
            </a:r>
            <a:r>
              <a:rPr lang="zh-CN" altLang="zh-CN" dirty="0"/>
              <a:t>属性设置为</a:t>
            </a:r>
            <a:r>
              <a:rPr lang="en-US" altLang="zh-CN" dirty="0"/>
              <a:t>Top</a:t>
            </a:r>
            <a:r>
              <a:rPr lang="zh-CN" altLang="zh-CN" dirty="0"/>
              <a:t>、</a:t>
            </a:r>
            <a:r>
              <a:rPr lang="en-US" altLang="zh-CN" dirty="0"/>
              <a:t>Bottom</a:t>
            </a:r>
            <a:r>
              <a:rPr lang="zh-CN" altLang="zh-CN" dirty="0"/>
              <a:t>、</a:t>
            </a:r>
            <a:r>
              <a:rPr lang="en-US" altLang="zh-CN" dirty="0"/>
              <a:t>Left</a:t>
            </a:r>
            <a:r>
              <a:rPr lang="zh-CN" altLang="zh-CN" dirty="0"/>
              <a:t>、</a:t>
            </a:r>
            <a:r>
              <a:rPr lang="en-US" altLang="zh-CN" dirty="0"/>
              <a:t>Right</a:t>
            </a:r>
            <a:r>
              <a:rPr lang="zh-CN" altLang="zh-CN" dirty="0"/>
              <a:t>，</a:t>
            </a:r>
            <a:r>
              <a:rPr lang="en-US" altLang="zh-CN" dirty="0" err="1"/>
              <a:t>LargeImageList</a:t>
            </a:r>
            <a:r>
              <a:rPr lang="zh-CN" altLang="zh-CN" dirty="0"/>
              <a:t>属性选择为</a:t>
            </a:r>
            <a:r>
              <a:rPr lang="en-US" altLang="zh-CN" dirty="0"/>
              <a:t>imageList1</a:t>
            </a:r>
            <a:r>
              <a:rPr lang="zh-CN" altLang="zh-CN" dirty="0"/>
              <a:t>，然后用列表视图的</a:t>
            </a:r>
            <a:r>
              <a:rPr lang="en-US" altLang="zh-CN" dirty="0"/>
              <a:t>Columns</a:t>
            </a:r>
            <a:r>
              <a:rPr lang="zh-CN" altLang="zh-CN" dirty="0"/>
              <a:t>属性打开“</a:t>
            </a:r>
            <a:r>
              <a:rPr lang="en-US" altLang="zh-CN" dirty="0" err="1"/>
              <a:t>ColumnHeader</a:t>
            </a:r>
            <a:r>
              <a:rPr lang="zh-CN" altLang="zh-CN" dirty="0"/>
              <a:t>集合编辑器”对话框，添加</a:t>
            </a:r>
            <a:r>
              <a:rPr lang="en-US" altLang="zh-CN" dirty="0"/>
              <a:t>4</a:t>
            </a:r>
            <a:r>
              <a:rPr lang="zh-CN" altLang="zh-CN" dirty="0"/>
              <a:t>列（名称、大小、类型和修改时间），如图</a:t>
            </a:r>
            <a:r>
              <a:rPr lang="en-US" altLang="zh-CN" dirty="0"/>
              <a:t>8.11</a:t>
            </a:r>
            <a:r>
              <a:rPr lang="zh-CN" altLang="zh-CN" dirty="0"/>
              <a:t>所示</a:t>
            </a:r>
            <a:r>
              <a:rPr lang="zh-CN" altLang="zh-CN" dirty="0" smtClean="0"/>
              <a:t>。</a:t>
            </a:r>
            <a:endParaRPr lang="zh-CN" altLang="zh-CN" dirty="0"/>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889" y="3168456"/>
            <a:ext cx="4162056" cy="332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21141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010093" y="1594884"/>
            <a:ext cx="9952074" cy="1477328"/>
          </a:xfrm>
          <a:prstGeom prst="rect">
            <a:avLst/>
          </a:prstGeom>
          <a:noFill/>
        </p:spPr>
        <p:txBody>
          <a:bodyPr wrap="square" rtlCol="0">
            <a:spAutoFit/>
          </a:bodyPr>
          <a:lstStyle/>
          <a:p>
            <a:pPr indent="446088"/>
            <a:r>
              <a:rPr lang="en-US" altLang="zh-CN" b="1" dirty="0"/>
              <a:t>3</a:t>
            </a:r>
            <a:r>
              <a:rPr lang="zh-CN" altLang="zh-CN" b="1" dirty="0"/>
              <a:t>．添加命名空间</a:t>
            </a:r>
          </a:p>
          <a:p>
            <a:pPr indent="446088"/>
            <a:r>
              <a:rPr lang="zh-CN" altLang="zh-CN" dirty="0"/>
              <a:t>所要添加的命名空间为“</a:t>
            </a:r>
            <a:r>
              <a:rPr lang="en-US" altLang="zh-CN" dirty="0"/>
              <a:t>using System.IO;</a:t>
            </a:r>
            <a:r>
              <a:rPr lang="zh-CN" altLang="zh-CN" dirty="0"/>
              <a:t>”。</a:t>
            </a:r>
          </a:p>
          <a:p>
            <a:pPr indent="446088"/>
            <a:r>
              <a:rPr lang="en-US" altLang="zh-CN" b="1" dirty="0"/>
              <a:t>4</a:t>
            </a:r>
            <a:r>
              <a:rPr lang="zh-CN" altLang="zh-CN" b="1" dirty="0"/>
              <a:t>．功能实现</a:t>
            </a:r>
          </a:p>
          <a:p>
            <a:pPr indent="446088"/>
            <a:r>
              <a:rPr lang="zh-CN" altLang="zh-CN" b="1" dirty="0"/>
              <a:t>（</a:t>
            </a:r>
            <a:r>
              <a:rPr lang="en-US" altLang="zh-CN" b="1" dirty="0"/>
              <a:t>1</a:t>
            </a:r>
            <a:r>
              <a:rPr lang="zh-CN" altLang="zh-CN" b="1" dirty="0"/>
              <a:t>）获取驱动盘符</a:t>
            </a:r>
          </a:p>
          <a:p>
            <a:pPr indent="446088"/>
            <a:r>
              <a:rPr lang="zh-CN" altLang="zh-CN" dirty="0"/>
              <a:t>这是程序启动时就要实现的功能，在窗体的</a:t>
            </a:r>
            <a:r>
              <a:rPr lang="en-US" altLang="zh-CN" dirty="0"/>
              <a:t>Load</a:t>
            </a:r>
            <a:r>
              <a:rPr lang="zh-CN" altLang="zh-CN" dirty="0"/>
              <a:t>事件过程中调用</a:t>
            </a:r>
            <a:r>
              <a:rPr lang="en-US" altLang="zh-CN" dirty="0" err="1"/>
              <a:t>ListDrives</a:t>
            </a:r>
            <a:r>
              <a:rPr lang="en-US" altLang="zh-CN" dirty="0"/>
              <a:t>()</a:t>
            </a:r>
            <a:r>
              <a:rPr lang="zh-CN" altLang="zh-CN" dirty="0"/>
              <a:t>方法</a:t>
            </a:r>
            <a:r>
              <a:rPr lang="zh-CN" altLang="zh-CN" dirty="0" smtClean="0"/>
              <a:t>：</a:t>
            </a:r>
            <a:endParaRPr lang="zh-CN" altLang="zh-CN" dirty="0"/>
          </a:p>
        </p:txBody>
      </p:sp>
      <p:sp>
        <p:nvSpPr>
          <p:cNvPr id="4" name="圆角矩形 3"/>
          <p:cNvSpPr/>
          <p:nvPr/>
        </p:nvSpPr>
        <p:spPr>
          <a:xfrm>
            <a:off x="1623237" y="3082373"/>
            <a:ext cx="9030586" cy="1328023"/>
          </a:xfrm>
          <a:prstGeom prst="roundRect">
            <a:avLst>
              <a:gd name="adj" fmla="val 13464"/>
            </a:avLst>
          </a:prstGeom>
          <a:solidFill>
            <a:srgbClr val="EDD0D0"/>
          </a:solidFill>
        </p:spPr>
        <p:txBody>
          <a:bodyPr wrap="square">
            <a:spAutoFit/>
          </a:bodyPr>
          <a:lstStyle/>
          <a:p>
            <a:r>
              <a:rPr lang="en-US" altLang="zh-CN" dirty="0"/>
              <a:t>private void Form1_Load(object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ListDrives</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938653711"/>
      </p:ext>
    </p:extLst>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矩形 2"/>
          <p:cNvSpPr/>
          <p:nvPr/>
        </p:nvSpPr>
        <p:spPr>
          <a:xfrm>
            <a:off x="1252371" y="1245413"/>
            <a:ext cx="2967479" cy="369332"/>
          </a:xfrm>
          <a:prstGeom prst="rect">
            <a:avLst/>
          </a:prstGeom>
        </p:spPr>
        <p:txBody>
          <a:bodyPr wrap="none">
            <a:spAutoFit/>
          </a:bodyPr>
          <a:lstStyle/>
          <a:p>
            <a:r>
              <a:rPr lang="en-US" altLang="zh-CN" dirty="0" err="1"/>
              <a:t>ListDrives</a:t>
            </a:r>
            <a:r>
              <a:rPr lang="en-US" altLang="zh-CN" dirty="0"/>
              <a:t>()</a:t>
            </a:r>
            <a:r>
              <a:rPr lang="zh-CN" altLang="zh-CN" dirty="0"/>
              <a:t>方法代码如下：</a:t>
            </a:r>
          </a:p>
        </p:txBody>
      </p:sp>
      <p:sp>
        <p:nvSpPr>
          <p:cNvPr id="4" name="TextBox 3"/>
          <p:cNvSpPr txBox="1"/>
          <p:nvPr/>
        </p:nvSpPr>
        <p:spPr>
          <a:xfrm>
            <a:off x="1329070" y="1614745"/>
            <a:ext cx="9526772" cy="4109859"/>
          </a:xfrm>
          <a:prstGeom prst="roundRect">
            <a:avLst>
              <a:gd name="adj" fmla="val 4034"/>
            </a:avLst>
          </a:prstGeom>
          <a:solidFill>
            <a:srgbClr val="EDD0D0"/>
          </a:solidFill>
        </p:spPr>
        <p:txBody>
          <a:bodyPr wrap="square" rtlCol="0">
            <a:spAutoFit/>
          </a:bodyPr>
          <a:lstStyle/>
          <a:p>
            <a:r>
              <a:rPr lang="en-US" altLang="zh-CN" sz="1600" dirty="0"/>
              <a:t>public void </a:t>
            </a:r>
            <a:r>
              <a:rPr lang="en-US" altLang="zh-CN" sz="1600" dirty="0" err="1"/>
              <a:t>ListDrives</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TreeNode</a:t>
            </a:r>
            <a:r>
              <a:rPr lang="en-US" altLang="zh-CN" sz="1600" dirty="0"/>
              <a:t> </a:t>
            </a:r>
            <a:r>
              <a:rPr lang="en-US" altLang="zh-CN" sz="1600" dirty="0" err="1"/>
              <a:t>tn</a:t>
            </a:r>
            <a:r>
              <a:rPr lang="en-US" altLang="zh-CN" sz="1600" dirty="0"/>
              <a:t>;</a:t>
            </a:r>
            <a:endParaRPr lang="zh-CN" altLang="zh-CN" sz="1600" dirty="0"/>
          </a:p>
          <a:p>
            <a:r>
              <a:rPr lang="en-US" altLang="zh-CN" sz="1600" dirty="0"/>
              <a:t>    // </a:t>
            </a:r>
            <a:r>
              <a:rPr lang="zh-CN" altLang="zh-CN" sz="1600" dirty="0"/>
              <a:t>获取系统中的所有逻辑盘</a:t>
            </a:r>
          </a:p>
          <a:p>
            <a:r>
              <a:rPr lang="en-US" altLang="zh-CN" sz="1600" dirty="0"/>
              <a:t>    string[] drives = </a:t>
            </a:r>
            <a:r>
              <a:rPr lang="en-US" altLang="zh-CN" sz="1600" dirty="0" err="1"/>
              <a:t>Directory.GetLogicalDrives</a:t>
            </a:r>
            <a:r>
              <a:rPr lang="en-US" altLang="zh-CN" sz="1600" dirty="0"/>
              <a:t>();</a:t>
            </a:r>
            <a:endParaRPr lang="zh-CN" altLang="zh-CN" sz="1600" dirty="0"/>
          </a:p>
          <a:p>
            <a:r>
              <a:rPr lang="en-US" altLang="zh-CN" sz="1600" dirty="0"/>
              <a:t>    // </a:t>
            </a:r>
            <a:r>
              <a:rPr lang="zh-CN" altLang="zh-CN" sz="1600" dirty="0"/>
              <a:t>向树视图中添加节点</a:t>
            </a:r>
          </a:p>
          <a:p>
            <a:r>
              <a:rPr lang="en-US" altLang="zh-CN" sz="1600" dirty="0"/>
              <a:t>    </a:t>
            </a:r>
            <a:r>
              <a:rPr lang="en-US" altLang="zh-CN" sz="1600" dirty="0" err="1"/>
              <a:t>tvDir.BeginUpdate</a:t>
            </a:r>
            <a:r>
              <a:rPr lang="en-US" altLang="zh-CN" sz="1600" dirty="0"/>
              <a:t>();</a:t>
            </a:r>
            <a:endParaRPr lang="zh-CN" altLang="zh-CN" sz="1600" dirty="0"/>
          </a:p>
          <a:p>
            <a:r>
              <a:rPr lang="en-US" altLang="zh-CN" sz="1600" dirty="0"/>
              <a:t>    for (</a:t>
            </a:r>
            <a:r>
              <a:rPr lang="en-US" altLang="zh-CN" sz="1600" dirty="0" err="1"/>
              <a:t>int</a:t>
            </a:r>
            <a:r>
              <a:rPr lang="en-US" altLang="zh-CN" sz="1600" dirty="0"/>
              <a:t> i = 0; i &lt; </a:t>
            </a:r>
            <a:r>
              <a:rPr lang="en-US" altLang="zh-CN" sz="1600" dirty="0" err="1"/>
              <a:t>drives.Length</a:t>
            </a:r>
            <a:r>
              <a:rPr lang="en-US" altLang="zh-CN" sz="1600" dirty="0"/>
              <a:t>; i++)</a:t>
            </a:r>
            <a:endParaRPr lang="zh-CN" altLang="zh-CN" sz="1600" dirty="0"/>
          </a:p>
          <a:p>
            <a:r>
              <a:rPr lang="en-US" altLang="zh-CN" sz="1600" dirty="0"/>
              <a:t>    {</a:t>
            </a:r>
            <a:endParaRPr lang="zh-CN" altLang="zh-CN" sz="1600" dirty="0"/>
          </a:p>
          <a:p>
            <a:r>
              <a:rPr lang="en-US" altLang="zh-CN" sz="1600" dirty="0"/>
              <a:t>        </a:t>
            </a:r>
            <a:r>
              <a:rPr lang="en-US" altLang="zh-CN" sz="1600" dirty="0" err="1"/>
              <a:t>tn</a:t>
            </a:r>
            <a:r>
              <a:rPr lang="en-US" altLang="zh-CN" sz="1600" dirty="0"/>
              <a:t> = new </a:t>
            </a:r>
            <a:r>
              <a:rPr lang="en-US" altLang="zh-CN" sz="1600" dirty="0" err="1"/>
              <a:t>TreeNode</a:t>
            </a:r>
            <a:r>
              <a:rPr lang="en-US" altLang="zh-CN" sz="1600" dirty="0"/>
              <a:t>(drives[i], 0, 0);</a:t>
            </a:r>
            <a:endParaRPr lang="zh-CN" altLang="zh-CN" sz="1600" dirty="0"/>
          </a:p>
          <a:p>
            <a:r>
              <a:rPr lang="en-US" altLang="zh-CN" sz="1600" dirty="0"/>
              <a:t>        </a:t>
            </a:r>
            <a:r>
              <a:rPr lang="en-US" altLang="zh-CN" sz="1600" dirty="0" err="1"/>
              <a:t>tvDir.Nodes.Add</a:t>
            </a:r>
            <a:r>
              <a:rPr lang="en-US" altLang="zh-CN" sz="1600" dirty="0"/>
              <a:t>(</a:t>
            </a:r>
            <a:r>
              <a:rPr lang="en-US" altLang="zh-CN" sz="1600" dirty="0" err="1"/>
              <a:t>tn</a:t>
            </a:r>
            <a:r>
              <a:rPr lang="en-US" altLang="zh-CN" sz="1600" dirty="0"/>
              <a:t>);            // </a:t>
            </a:r>
            <a:r>
              <a:rPr lang="zh-CN" altLang="zh-CN" sz="1600" dirty="0"/>
              <a:t>把创建的节点添加到树视图中</a:t>
            </a:r>
          </a:p>
          <a:p>
            <a:r>
              <a:rPr lang="en-US" altLang="zh-CN" sz="1600" dirty="0"/>
              <a:t>    }</a:t>
            </a:r>
            <a:endParaRPr lang="zh-CN" altLang="zh-CN" sz="1600" dirty="0"/>
          </a:p>
          <a:p>
            <a:r>
              <a:rPr lang="en-US" altLang="zh-CN" sz="1600" dirty="0"/>
              <a:t>    </a:t>
            </a:r>
            <a:r>
              <a:rPr lang="en-US" altLang="zh-CN" sz="1600" dirty="0" err="1"/>
              <a:t>tvDir.EndUpdate</a:t>
            </a:r>
            <a:r>
              <a:rPr lang="en-US" altLang="zh-CN" sz="1600" dirty="0"/>
              <a:t>();</a:t>
            </a:r>
            <a:endParaRPr lang="zh-CN" altLang="zh-CN" sz="1600" dirty="0"/>
          </a:p>
          <a:p>
            <a:r>
              <a:rPr lang="en-US" altLang="zh-CN" sz="1600" dirty="0"/>
              <a:t>    // </a:t>
            </a:r>
            <a:r>
              <a:rPr lang="zh-CN" altLang="zh-CN" sz="1600" dirty="0"/>
              <a:t>把</a:t>
            </a:r>
            <a:r>
              <a:rPr lang="en-US" altLang="zh-CN" sz="1600" dirty="0"/>
              <a:t>C</a:t>
            </a:r>
            <a:r>
              <a:rPr lang="zh-CN" altLang="zh-CN" sz="1600" dirty="0"/>
              <a:t>盘设为当前选择节点</a:t>
            </a:r>
          </a:p>
          <a:p>
            <a:r>
              <a:rPr lang="en-US" altLang="zh-CN" sz="1600" dirty="0"/>
              <a:t>    </a:t>
            </a:r>
            <a:r>
              <a:rPr lang="en-US" altLang="zh-CN" sz="1600" dirty="0" err="1"/>
              <a:t>tvDir.SelectedNode</a:t>
            </a:r>
            <a:r>
              <a:rPr lang="en-US" altLang="zh-CN" sz="1600" dirty="0"/>
              <a:t> = </a:t>
            </a:r>
            <a:r>
              <a:rPr lang="en-US" altLang="zh-CN" sz="1600" dirty="0" err="1"/>
              <a:t>tvDir.Nodes</a:t>
            </a:r>
            <a:r>
              <a:rPr lang="en-US" altLang="zh-CN" sz="1600" dirty="0"/>
              <a:t>[0];</a:t>
            </a:r>
            <a:endParaRPr lang="zh-CN" altLang="zh-CN" sz="1600" dirty="0"/>
          </a:p>
          <a:p>
            <a:r>
              <a:rPr lang="en-US" altLang="zh-CN" sz="1600" dirty="0" smtClean="0"/>
              <a:t>}</a:t>
            </a:r>
          </a:p>
        </p:txBody>
      </p:sp>
    </p:spTree>
    <p:extLst>
      <p:ext uri="{BB962C8B-B14F-4D97-AF65-F5344CB8AC3E}">
        <p14:creationId xmlns:p14="http://schemas.microsoft.com/office/powerpoint/2010/main" val="3911949488"/>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矩形 2"/>
          <p:cNvSpPr/>
          <p:nvPr/>
        </p:nvSpPr>
        <p:spPr>
          <a:xfrm>
            <a:off x="1477925" y="1447156"/>
            <a:ext cx="8623005" cy="369332"/>
          </a:xfrm>
          <a:prstGeom prst="rect">
            <a:avLst/>
          </a:prstGeom>
        </p:spPr>
        <p:txBody>
          <a:bodyPr wrap="square">
            <a:spAutoFit/>
          </a:bodyPr>
          <a:lstStyle/>
          <a:p>
            <a:r>
              <a:rPr lang="zh-CN" altLang="zh-CN" dirty="0"/>
              <a:t>运行程序，在左边树视图中列出了本地计算机上的所有逻辑盘符，如图</a:t>
            </a:r>
            <a:r>
              <a:rPr lang="en-US" altLang="zh-CN" dirty="0"/>
              <a:t>8.12</a:t>
            </a:r>
            <a:r>
              <a:rPr lang="zh-CN" altLang="zh-CN" dirty="0"/>
              <a:t>所示。</a:t>
            </a:r>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024" y="2018507"/>
            <a:ext cx="5244878" cy="3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265510"/>
      </p:ext>
    </p:extLst>
  </p:cSld>
  <p:clrMapOvr>
    <a:masterClrMapping/>
  </p:clrMapOvr>
  <mc:AlternateContent xmlns:mc="http://schemas.openxmlformats.org/markup-compatibility/2006">
    <mc:Choice xmlns:p14="http://schemas.microsoft.com/office/powerpoint/2010/main" Requires="p14">
      <p:transition spd="slow" p14:dur="200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233377" y="1520456"/>
            <a:ext cx="6592186" cy="646331"/>
          </a:xfrm>
          <a:prstGeom prst="rect">
            <a:avLst/>
          </a:prstGeom>
          <a:noFill/>
        </p:spPr>
        <p:txBody>
          <a:bodyPr wrap="square" rtlCol="0">
            <a:spAutoFit/>
          </a:bodyPr>
          <a:lstStyle/>
          <a:p>
            <a:r>
              <a:rPr lang="zh-CN" altLang="zh-CN" b="1" dirty="0"/>
              <a:t>（</a:t>
            </a:r>
            <a:r>
              <a:rPr lang="en-US" altLang="zh-CN" b="1" dirty="0"/>
              <a:t>2</a:t>
            </a:r>
            <a:r>
              <a:rPr lang="zh-CN" altLang="zh-CN" b="1" dirty="0"/>
              <a:t>）展开目录树</a:t>
            </a:r>
          </a:p>
          <a:p>
            <a:r>
              <a:rPr lang="zh-CN" altLang="zh-CN" dirty="0"/>
              <a:t>切换到设计视图，添加</a:t>
            </a:r>
            <a:r>
              <a:rPr lang="en-US" altLang="zh-CN" dirty="0" err="1"/>
              <a:t>tvDir</a:t>
            </a:r>
            <a:r>
              <a:rPr lang="zh-CN" altLang="zh-CN" dirty="0"/>
              <a:t>的</a:t>
            </a:r>
            <a:r>
              <a:rPr lang="en-US" altLang="zh-CN" dirty="0" err="1"/>
              <a:t>NodeMouseDoubleClick</a:t>
            </a:r>
            <a:r>
              <a:rPr lang="zh-CN" altLang="zh-CN" dirty="0"/>
              <a:t>事件</a:t>
            </a:r>
            <a:r>
              <a:rPr lang="zh-CN" altLang="zh-CN" dirty="0" smtClean="0"/>
              <a:t>：</a:t>
            </a:r>
            <a:endParaRPr lang="zh-CN" altLang="zh-CN" dirty="0"/>
          </a:p>
        </p:txBody>
      </p:sp>
      <p:sp>
        <p:nvSpPr>
          <p:cNvPr id="4" name="圆角矩形 3"/>
          <p:cNvSpPr/>
          <p:nvPr/>
        </p:nvSpPr>
        <p:spPr>
          <a:xfrm>
            <a:off x="1336157" y="2166787"/>
            <a:ext cx="9615377" cy="1328023"/>
          </a:xfrm>
          <a:prstGeom prst="roundRect">
            <a:avLst>
              <a:gd name="adj" fmla="val 11863"/>
            </a:avLst>
          </a:prstGeom>
          <a:solidFill>
            <a:srgbClr val="EDD0D0"/>
          </a:solidFill>
        </p:spPr>
        <p:txBody>
          <a:bodyPr wrap="square">
            <a:spAutoFit/>
          </a:bodyPr>
          <a:lstStyle/>
          <a:p>
            <a:r>
              <a:rPr lang="en-US" altLang="zh-CN" dirty="0"/>
              <a:t>private void </a:t>
            </a:r>
            <a:r>
              <a:rPr lang="en-US" altLang="zh-CN" dirty="0" err="1"/>
              <a:t>tvDir_NodeMouseDoubleClick</a:t>
            </a:r>
            <a:r>
              <a:rPr lang="en-US" altLang="zh-CN" dirty="0"/>
              <a:t>(object sender, </a:t>
            </a:r>
            <a:r>
              <a:rPr lang="en-US" altLang="zh-CN" dirty="0" err="1"/>
              <a:t>TreeNodeMouseClickEventArgs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ListDirs</a:t>
            </a:r>
            <a:r>
              <a:rPr lang="en-US" altLang="zh-CN" dirty="0"/>
              <a:t>(</a:t>
            </a:r>
            <a:r>
              <a:rPr lang="en-US" altLang="zh-CN" dirty="0" err="1"/>
              <a:t>e.Node</a:t>
            </a:r>
            <a:r>
              <a:rPr lang="en-US" altLang="zh-CN" dirty="0"/>
              <a:t>, </a:t>
            </a:r>
            <a:r>
              <a:rPr lang="en-US" altLang="zh-CN" dirty="0" err="1"/>
              <a:t>txtPath.Text.Trim</a:t>
            </a:r>
            <a:r>
              <a:rPr lang="en-US" altLang="zh-CN" dirty="0"/>
              <a:t>());</a:t>
            </a:r>
            <a:endParaRPr lang="zh-CN" altLang="zh-CN" dirty="0"/>
          </a:p>
          <a:p>
            <a:r>
              <a:rPr lang="en-US" altLang="zh-CN" dirty="0"/>
              <a:t>}</a:t>
            </a:r>
            <a:endParaRPr lang="zh-CN" altLang="zh-CN" dirty="0"/>
          </a:p>
        </p:txBody>
      </p:sp>
      <p:sp>
        <p:nvSpPr>
          <p:cNvPr id="5" name="矩形 4"/>
          <p:cNvSpPr/>
          <p:nvPr/>
        </p:nvSpPr>
        <p:spPr>
          <a:xfrm>
            <a:off x="1336157" y="3494810"/>
            <a:ext cx="2954655" cy="369332"/>
          </a:xfrm>
          <a:prstGeom prst="rect">
            <a:avLst/>
          </a:prstGeom>
        </p:spPr>
        <p:txBody>
          <a:bodyPr wrap="none">
            <a:spAutoFit/>
          </a:bodyPr>
          <a:lstStyle/>
          <a:p>
            <a:r>
              <a:rPr lang="zh-CN" altLang="zh-CN" dirty="0">
                <a:hlinkClick r:id="rId2" action="ppaction://hlinkfile"/>
              </a:rPr>
              <a:t>其中，</a:t>
            </a:r>
            <a:r>
              <a:rPr lang="en-US" altLang="zh-CN" dirty="0" err="1">
                <a:hlinkClick r:id="rId2" action="ppaction://hlinkfile"/>
              </a:rPr>
              <a:t>ListDirs</a:t>
            </a:r>
            <a:r>
              <a:rPr lang="en-US" altLang="zh-CN" dirty="0">
                <a:hlinkClick r:id="rId2" action="ppaction://hlinkfile"/>
              </a:rPr>
              <a:t>()</a:t>
            </a:r>
            <a:r>
              <a:rPr lang="zh-CN" altLang="zh-CN" dirty="0">
                <a:hlinkClick r:id="rId2" action="ppaction://hlinkfile"/>
              </a:rPr>
              <a:t>方法</a:t>
            </a:r>
            <a:r>
              <a:rPr lang="zh-CN" altLang="zh-CN" dirty="0" smtClean="0">
                <a:hlinkClick r:id="rId2" action="ppaction://hlinkfile"/>
              </a:rPr>
              <a:t>代码</a:t>
            </a:r>
            <a:r>
              <a:rPr lang="zh-CN" altLang="en-US" dirty="0" smtClean="0">
                <a:hlinkClick r:id="rId2" action="ppaction://hlinkfile"/>
              </a:rPr>
              <a:t>。</a:t>
            </a:r>
            <a:endParaRPr lang="zh-CN" altLang="zh-CN" dirty="0"/>
          </a:p>
        </p:txBody>
      </p:sp>
    </p:spTree>
    <p:extLst>
      <p:ext uri="{BB962C8B-B14F-4D97-AF65-F5344CB8AC3E}">
        <p14:creationId xmlns:p14="http://schemas.microsoft.com/office/powerpoint/2010/main" val="1646434359"/>
      </p:ext>
    </p:extLst>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矩形 2"/>
          <p:cNvSpPr/>
          <p:nvPr/>
        </p:nvSpPr>
        <p:spPr>
          <a:xfrm>
            <a:off x="1251096" y="1064371"/>
            <a:ext cx="9349563" cy="369332"/>
          </a:xfrm>
          <a:prstGeom prst="rect">
            <a:avLst/>
          </a:prstGeom>
        </p:spPr>
        <p:txBody>
          <a:bodyPr wrap="square">
            <a:spAutoFit/>
          </a:bodyPr>
          <a:lstStyle/>
          <a:p>
            <a:r>
              <a:rPr lang="zh-CN" altLang="zh-CN" dirty="0"/>
              <a:t>上段代码中用到的表示目录层级的变量</a:t>
            </a:r>
            <a:r>
              <a:rPr lang="en-US" altLang="zh-CN" dirty="0" err="1"/>
              <a:t>nDirLevel</a:t>
            </a:r>
            <a:r>
              <a:rPr lang="zh-CN" altLang="zh-CN" dirty="0"/>
              <a:t>，需要在程序开头声明和初始化：</a:t>
            </a:r>
          </a:p>
        </p:txBody>
      </p:sp>
      <p:sp>
        <p:nvSpPr>
          <p:cNvPr id="4" name="TextBox 3"/>
          <p:cNvSpPr txBox="1"/>
          <p:nvPr/>
        </p:nvSpPr>
        <p:spPr>
          <a:xfrm>
            <a:off x="1446028" y="1433703"/>
            <a:ext cx="9154631" cy="5313878"/>
          </a:xfrm>
          <a:prstGeom prst="roundRect">
            <a:avLst>
              <a:gd name="adj" fmla="val 2789"/>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using System.IO;</a:t>
            </a:r>
            <a:endParaRPr lang="zh-CN" altLang="zh-CN" sz="1400" dirty="0"/>
          </a:p>
          <a:p>
            <a:r>
              <a:rPr lang="en-US" altLang="zh-CN" sz="1400" dirty="0"/>
              <a:t>namespace Ex8_6</a:t>
            </a:r>
            <a:endParaRPr lang="zh-CN" altLang="zh-CN" sz="1400" dirty="0"/>
          </a:p>
          <a:p>
            <a:r>
              <a:rPr lang="en-US" altLang="zh-CN" sz="1400" dirty="0"/>
              <a:t>{</a:t>
            </a:r>
            <a:endParaRPr lang="zh-CN" altLang="zh-CN" sz="1400" dirty="0"/>
          </a:p>
          <a:p>
            <a:r>
              <a:rPr lang="en-US" altLang="zh-CN" sz="1400" dirty="0"/>
              <a:t>    public partial class Form1 : Form</a:t>
            </a:r>
            <a:endParaRPr lang="zh-CN" altLang="zh-CN" sz="1400" dirty="0"/>
          </a:p>
          <a:p>
            <a:r>
              <a:rPr lang="en-US" altLang="zh-CN" sz="1400" dirty="0"/>
              <a:t>    {</a:t>
            </a:r>
            <a:endParaRPr lang="zh-CN" altLang="zh-CN" sz="1400" dirty="0"/>
          </a:p>
          <a:p>
            <a:r>
              <a:rPr lang="en-US" altLang="zh-CN" sz="1400" b="1" dirty="0"/>
              <a:t>        </a:t>
            </a:r>
            <a:r>
              <a:rPr lang="en-US" altLang="zh-CN" sz="1400" b="1" dirty="0" err="1"/>
              <a:t>int</a:t>
            </a:r>
            <a:r>
              <a:rPr lang="en-US" altLang="zh-CN" sz="1400" b="1" dirty="0"/>
              <a:t> </a:t>
            </a:r>
            <a:r>
              <a:rPr lang="en-US" altLang="zh-CN" sz="1400" b="1" dirty="0" err="1"/>
              <a:t>nDirLevel</a:t>
            </a:r>
            <a:r>
              <a:rPr lang="en-US" altLang="zh-CN" sz="1400" b="1" dirty="0"/>
              <a:t> = 0;</a:t>
            </a:r>
            <a:endParaRPr lang="zh-CN" altLang="zh-CN" sz="1400" dirty="0"/>
          </a:p>
          <a:p>
            <a:r>
              <a:rPr lang="en-US" altLang="zh-CN" sz="1400" dirty="0"/>
              <a:t>        public Form1()</a:t>
            </a:r>
            <a:endParaRPr lang="zh-CN" altLang="zh-CN" sz="1400" dirty="0"/>
          </a:p>
          <a:p>
            <a:r>
              <a:rPr lang="en-US" altLang="zh-CN" sz="1400" dirty="0"/>
              <a:t>        {</a:t>
            </a:r>
            <a:endParaRPr lang="zh-CN" altLang="zh-CN" sz="1400" dirty="0"/>
          </a:p>
          <a:p>
            <a:r>
              <a:rPr lang="en-US" altLang="zh-CN" sz="1400" dirty="0"/>
              <a:t>            </a:t>
            </a:r>
            <a:r>
              <a:rPr lang="en-US" altLang="zh-CN" sz="1400" dirty="0" err="1"/>
              <a:t>InitializeComponent</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 </a:t>
            </a:r>
            <a:r>
              <a:rPr lang="zh-CN" altLang="zh-CN" sz="1400" dirty="0"/>
              <a:t>列出指定目录</a:t>
            </a:r>
          </a:p>
          <a:p>
            <a:r>
              <a:rPr lang="en-US" altLang="zh-CN" sz="1400" dirty="0"/>
              <a:t>        private void </a:t>
            </a:r>
            <a:r>
              <a:rPr lang="en-US" altLang="zh-CN" sz="1400" dirty="0" err="1"/>
              <a:t>ListDirs</a:t>
            </a:r>
            <a:r>
              <a:rPr lang="en-US" altLang="zh-CN" sz="1400" dirty="0"/>
              <a:t>(</a:t>
            </a:r>
            <a:r>
              <a:rPr lang="en-US" altLang="zh-CN" sz="1400" dirty="0" err="1"/>
              <a:t>TreeNode</a:t>
            </a:r>
            <a:r>
              <a:rPr lang="en-US" altLang="zh-CN" sz="1400" dirty="0"/>
              <a:t> </a:t>
            </a:r>
            <a:r>
              <a:rPr lang="en-US" altLang="zh-CN" sz="1400" dirty="0" err="1"/>
              <a:t>tn</a:t>
            </a:r>
            <a:r>
              <a:rPr lang="en-US" altLang="zh-CN" sz="1400" dirty="0"/>
              <a:t>, string </a:t>
            </a:r>
            <a:r>
              <a:rPr lang="en-US" altLang="zh-CN" sz="1400" dirty="0" err="1"/>
              <a:t>strDir</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private void </a:t>
            </a:r>
            <a:r>
              <a:rPr lang="en-US" altLang="zh-CN" sz="1400" dirty="0" err="1"/>
              <a:t>tvDir_NodeMouseDoubleClick</a:t>
            </a:r>
            <a:r>
              <a:rPr lang="en-US" altLang="zh-CN" sz="1400" dirty="0"/>
              <a:t>(object sender, </a:t>
            </a:r>
            <a:r>
              <a:rPr lang="en-US" altLang="zh-CN" sz="1400" dirty="0" err="1"/>
              <a:t>TreeNodeMouseClickEventArgs</a:t>
            </a:r>
            <a:r>
              <a:rPr lang="en-US" altLang="zh-CN" sz="1400" dirty="0"/>
              <a:t> e)</a:t>
            </a:r>
            <a:endParaRPr lang="zh-CN" altLang="zh-CN" sz="1400" dirty="0"/>
          </a:p>
          <a:p>
            <a:r>
              <a:rPr lang="en-US" altLang="zh-CN" sz="1400" dirty="0"/>
              <a:t>        {</a:t>
            </a:r>
            <a:endParaRPr lang="zh-CN" altLang="zh-CN" sz="1400" dirty="0"/>
          </a:p>
          <a:p>
            <a:r>
              <a:rPr lang="en-US" altLang="zh-CN" sz="1400" dirty="0"/>
              <a:t>            </a:t>
            </a:r>
            <a:r>
              <a:rPr lang="en-US" altLang="zh-CN" sz="1400" dirty="0" err="1"/>
              <a:t>ListDirs</a:t>
            </a:r>
            <a:r>
              <a:rPr lang="en-US" altLang="zh-CN" sz="1400" dirty="0"/>
              <a:t>(</a:t>
            </a:r>
            <a:r>
              <a:rPr lang="en-US" altLang="zh-CN" sz="1400" dirty="0" err="1"/>
              <a:t>e.Node</a:t>
            </a:r>
            <a:r>
              <a:rPr lang="en-US" altLang="zh-CN" sz="1400" dirty="0"/>
              <a:t>, </a:t>
            </a:r>
            <a:r>
              <a:rPr lang="en-US" altLang="zh-CN" sz="1400" dirty="0" err="1"/>
              <a:t>txtPath.Text.Trim</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endParaRPr lang="en-US" altLang="zh-CN" sz="1400" dirty="0"/>
          </a:p>
        </p:txBody>
      </p:sp>
    </p:spTree>
    <p:extLst>
      <p:ext uri="{BB962C8B-B14F-4D97-AF65-F5344CB8AC3E}">
        <p14:creationId xmlns:p14="http://schemas.microsoft.com/office/powerpoint/2010/main" val="4272914328"/>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矩形 2"/>
          <p:cNvSpPr/>
          <p:nvPr/>
        </p:nvSpPr>
        <p:spPr>
          <a:xfrm>
            <a:off x="1229833" y="1245138"/>
            <a:ext cx="9381460" cy="646331"/>
          </a:xfrm>
          <a:prstGeom prst="rect">
            <a:avLst/>
          </a:prstGeom>
        </p:spPr>
        <p:txBody>
          <a:bodyPr wrap="square">
            <a:spAutoFit/>
          </a:bodyPr>
          <a:lstStyle/>
          <a:p>
            <a:pPr indent="446088"/>
            <a:r>
              <a:rPr lang="zh-CN" altLang="zh-CN" dirty="0"/>
              <a:t>完成之后，再次运行程序，双击某个盘符（如</a:t>
            </a:r>
            <a:r>
              <a:rPr lang="en-US" altLang="zh-CN" dirty="0"/>
              <a:t>C</a:t>
            </a:r>
            <a:r>
              <a:rPr lang="zh-CN" altLang="zh-CN" dirty="0"/>
              <a:t>盘），系统会自动加载其下的目录树，如图</a:t>
            </a:r>
            <a:r>
              <a:rPr lang="en-US" altLang="zh-CN" dirty="0"/>
              <a:t>8.13</a:t>
            </a:r>
            <a:r>
              <a:rPr lang="zh-CN" altLang="zh-CN" dirty="0"/>
              <a:t>所示。</a:t>
            </a:r>
            <a:endParaRPr lang="zh-CN" altLang="en-US"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502" y="1891469"/>
            <a:ext cx="1746028" cy="36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267808"/>
      </p:ext>
    </p:extLst>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212112" y="1499191"/>
            <a:ext cx="9696893" cy="646331"/>
          </a:xfrm>
          <a:prstGeom prst="rect">
            <a:avLst/>
          </a:prstGeom>
          <a:noFill/>
        </p:spPr>
        <p:txBody>
          <a:bodyPr wrap="square" rtlCol="0">
            <a:spAutoFit/>
          </a:bodyPr>
          <a:lstStyle/>
          <a:p>
            <a:r>
              <a:rPr lang="zh-CN" altLang="zh-CN" b="1" dirty="0"/>
              <a:t>（</a:t>
            </a:r>
            <a:r>
              <a:rPr lang="en-US" altLang="zh-CN" b="1" dirty="0"/>
              <a:t>3</a:t>
            </a:r>
            <a:r>
              <a:rPr lang="zh-CN" altLang="zh-CN" b="1" dirty="0"/>
              <a:t>）浏览指定目录下的内容</a:t>
            </a:r>
          </a:p>
          <a:p>
            <a:r>
              <a:rPr lang="zh-CN" altLang="zh-CN" dirty="0"/>
              <a:t>切换到设计视图，添加</a:t>
            </a:r>
            <a:r>
              <a:rPr lang="en-US" altLang="zh-CN" dirty="0" err="1"/>
              <a:t>tvDir</a:t>
            </a:r>
            <a:r>
              <a:rPr lang="zh-CN" altLang="zh-CN" dirty="0"/>
              <a:t>的</a:t>
            </a:r>
            <a:r>
              <a:rPr lang="en-US" altLang="zh-CN" dirty="0" err="1"/>
              <a:t>AfterSelect</a:t>
            </a:r>
            <a:r>
              <a:rPr lang="zh-CN" altLang="zh-CN" dirty="0"/>
              <a:t>事件：</a:t>
            </a:r>
            <a:endParaRPr lang="zh-CN" altLang="en-US" dirty="0"/>
          </a:p>
        </p:txBody>
      </p:sp>
      <p:sp>
        <p:nvSpPr>
          <p:cNvPr id="4" name="圆角矩形 3"/>
          <p:cNvSpPr/>
          <p:nvPr/>
        </p:nvSpPr>
        <p:spPr>
          <a:xfrm>
            <a:off x="1346790" y="2145522"/>
            <a:ext cx="9477153" cy="1940957"/>
          </a:xfrm>
          <a:prstGeom prst="roundRect">
            <a:avLst>
              <a:gd name="adj" fmla="val 6807"/>
            </a:avLst>
          </a:prstGeom>
          <a:solidFill>
            <a:srgbClr val="EDD0D0"/>
          </a:solidFill>
        </p:spPr>
        <p:txBody>
          <a:bodyPr wrap="square">
            <a:spAutoFit/>
          </a:bodyPr>
          <a:lstStyle/>
          <a:p>
            <a:r>
              <a:rPr lang="en-US" altLang="zh-CN" dirty="0"/>
              <a:t>private void </a:t>
            </a:r>
            <a:r>
              <a:rPr lang="en-US" altLang="zh-CN" dirty="0" err="1"/>
              <a:t>tvDir_AfterSelect</a:t>
            </a:r>
            <a:r>
              <a:rPr lang="en-US" altLang="zh-CN" dirty="0"/>
              <a:t>(object sender, </a:t>
            </a:r>
            <a:r>
              <a:rPr lang="en-US" altLang="zh-CN" dirty="0" err="1"/>
              <a:t>TreeViewEventArgs</a:t>
            </a:r>
            <a:r>
              <a:rPr lang="en-US" altLang="zh-CN" dirty="0"/>
              <a:t> e)</a:t>
            </a:r>
            <a:endParaRPr lang="zh-CN" altLang="zh-CN" dirty="0"/>
          </a:p>
          <a:p>
            <a:r>
              <a:rPr lang="en-US" altLang="zh-CN" dirty="0"/>
              <a:t>{</a:t>
            </a:r>
            <a:endParaRPr lang="zh-CN" altLang="zh-CN" dirty="0"/>
          </a:p>
          <a:p>
            <a:r>
              <a:rPr lang="en-US" altLang="zh-CN" dirty="0"/>
              <a:t> </a:t>
            </a:r>
            <a:endParaRPr lang="zh-CN" altLang="zh-CN" dirty="0"/>
          </a:p>
          <a:p>
            <a:r>
              <a:rPr lang="en-US" altLang="zh-CN" dirty="0"/>
              <a:t>    </a:t>
            </a:r>
            <a:r>
              <a:rPr lang="en-US" altLang="zh-CN" dirty="0" err="1"/>
              <a:t>txtPath.Text</a:t>
            </a:r>
            <a:r>
              <a:rPr lang="en-US" altLang="zh-CN" dirty="0"/>
              <a:t> = </a:t>
            </a:r>
            <a:r>
              <a:rPr lang="en-US" altLang="zh-CN" dirty="0" err="1"/>
              <a:t>tvDir.SelectedNode.FullPath</a:t>
            </a:r>
            <a:r>
              <a:rPr lang="en-US" altLang="zh-CN" dirty="0"/>
              <a:t>;</a:t>
            </a:r>
            <a:endParaRPr lang="zh-CN" altLang="zh-CN" dirty="0"/>
          </a:p>
          <a:p>
            <a:r>
              <a:rPr lang="en-US" altLang="zh-CN" dirty="0"/>
              <a:t>    </a:t>
            </a:r>
            <a:r>
              <a:rPr lang="en-US" altLang="zh-CN" dirty="0" err="1"/>
              <a:t>ListDirsAndFiles</a:t>
            </a:r>
            <a:r>
              <a:rPr lang="en-US" altLang="zh-CN" dirty="0"/>
              <a:t>(</a:t>
            </a:r>
            <a:r>
              <a:rPr lang="en-US" altLang="zh-CN" dirty="0" err="1"/>
              <a:t>tvDir.SelectedNode.FullPath</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1346789" y="4095985"/>
            <a:ext cx="9774867" cy="646331"/>
          </a:xfrm>
          <a:prstGeom prst="rect">
            <a:avLst/>
          </a:prstGeom>
        </p:spPr>
        <p:txBody>
          <a:bodyPr wrap="square">
            <a:spAutoFit/>
          </a:bodyPr>
          <a:lstStyle/>
          <a:p>
            <a:r>
              <a:rPr lang="zh-CN" altLang="zh-CN" dirty="0"/>
              <a:t>其中，</a:t>
            </a:r>
            <a:r>
              <a:rPr lang="en-US" altLang="zh-CN" dirty="0" err="1"/>
              <a:t>ListDirsAndFiles</a:t>
            </a:r>
            <a:r>
              <a:rPr lang="en-US" altLang="zh-CN" dirty="0"/>
              <a:t>()</a:t>
            </a:r>
            <a:r>
              <a:rPr lang="zh-CN" altLang="zh-CN" dirty="0"/>
              <a:t>方法用于在列表视图区显示用户选定目录下的</a:t>
            </a:r>
            <a:r>
              <a:rPr lang="zh-CN" altLang="zh-CN" dirty="0">
                <a:hlinkClick r:id="rId2" action="ppaction://hlinkfile"/>
              </a:rPr>
              <a:t>内容（包括文件和子目录），</a:t>
            </a:r>
            <a:r>
              <a:rPr lang="zh-CN" altLang="zh-CN" dirty="0" smtClean="0">
                <a:hlinkClick r:id="rId2" action="ppaction://hlinkfile"/>
              </a:rPr>
              <a:t>代码</a:t>
            </a:r>
            <a:r>
              <a:rPr lang="zh-CN" altLang="en-US" dirty="0" smtClean="0">
                <a:hlinkClick r:id="rId2" action="ppaction://hlinkfile"/>
              </a:rPr>
              <a:t>。</a:t>
            </a:r>
            <a:endParaRPr lang="zh-CN" altLang="zh-CN" dirty="0"/>
          </a:p>
        </p:txBody>
      </p:sp>
    </p:spTree>
    <p:extLst>
      <p:ext uri="{BB962C8B-B14F-4D97-AF65-F5344CB8AC3E}">
        <p14:creationId xmlns:p14="http://schemas.microsoft.com/office/powerpoint/2010/main" val="17660944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105786" y="1711842"/>
            <a:ext cx="9494874" cy="646331"/>
          </a:xfrm>
          <a:prstGeom prst="rect">
            <a:avLst/>
          </a:prstGeom>
          <a:noFill/>
        </p:spPr>
        <p:txBody>
          <a:bodyPr wrap="square" rtlCol="0">
            <a:spAutoFit/>
          </a:bodyPr>
          <a:lstStyle/>
          <a:p>
            <a:r>
              <a:rPr lang="zh-CN" altLang="zh-CN" b="1" dirty="0"/>
              <a:t>（</a:t>
            </a:r>
            <a:r>
              <a:rPr lang="en-US" altLang="zh-CN" b="1" dirty="0"/>
              <a:t>4</a:t>
            </a:r>
            <a:r>
              <a:rPr lang="zh-CN" altLang="zh-CN" b="1" dirty="0"/>
              <a:t>）双击打开文件夹</a:t>
            </a:r>
          </a:p>
          <a:p>
            <a:r>
              <a:rPr lang="zh-CN" altLang="zh-CN" dirty="0"/>
              <a:t>切换到设计视图，添加</a:t>
            </a:r>
            <a:r>
              <a:rPr lang="en-US" altLang="zh-CN" dirty="0" err="1"/>
              <a:t>lvFiles</a:t>
            </a:r>
            <a:r>
              <a:rPr lang="zh-CN" altLang="zh-CN" dirty="0"/>
              <a:t>的</a:t>
            </a:r>
            <a:r>
              <a:rPr lang="en-US" altLang="zh-CN" dirty="0"/>
              <a:t>DoubleClick</a:t>
            </a:r>
            <a:r>
              <a:rPr lang="zh-CN" altLang="zh-CN" dirty="0"/>
              <a:t>事件</a:t>
            </a:r>
            <a:r>
              <a:rPr lang="zh-CN" altLang="zh-CN" dirty="0" smtClean="0"/>
              <a:t>：</a:t>
            </a:r>
            <a:endParaRPr lang="zh-CN" altLang="zh-CN" dirty="0"/>
          </a:p>
        </p:txBody>
      </p:sp>
      <p:sp>
        <p:nvSpPr>
          <p:cNvPr id="4" name="圆角矩形 3"/>
          <p:cNvSpPr/>
          <p:nvPr/>
        </p:nvSpPr>
        <p:spPr>
          <a:xfrm>
            <a:off x="1261730" y="2413338"/>
            <a:ext cx="9338929" cy="1634490"/>
          </a:xfrm>
          <a:prstGeom prst="roundRect">
            <a:avLst>
              <a:gd name="adj" fmla="val 8210"/>
            </a:avLst>
          </a:prstGeom>
          <a:solidFill>
            <a:srgbClr val="EDD0D0"/>
          </a:solidFill>
        </p:spPr>
        <p:txBody>
          <a:bodyPr wrap="square">
            <a:spAutoFit/>
          </a:bodyPr>
          <a:lstStyle/>
          <a:p>
            <a:r>
              <a:rPr lang="en-US" altLang="zh-CN" dirty="0"/>
              <a:t>private void </a:t>
            </a:r>
            <a:r>
              <a:rPr lang="en-US" altLang="zh-CN" dirty="0" err="1"/>
              <a:t>lvFiles_DoubleClick</a:t>
            </a:r>
            <a:r>
              <a:rPr lang="en-US" altLang="zh-CN" dirty="0"/>
              <a:t>(object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txtPath.Text</a:t>
            </a:r>
            <a:r>
              <a:rPr lang="en-US" altLang="zh-CN" dirty="0"/>
              <a:t> = </a:t>
            </a:r>
            <a:r>
              <a:rPr lang="en-US" altLang="zh-CN" dirty="0" err="1"/>
              <a:t>txtPath.Text.Trim</a:t>
            </a:r>
            <a:r>
              <a:rPr lang="en-US" altLang="zh-CN" dirty="0"/>
              <a:t>() + "\\" + </a:t>
            </a:r>
            <a:r>
              <a:rPr lang="en-US" altLang="zh-CN" dirty="0" err="1"/>
              <a:t>lvFiles.SelectedItems</a:t>
            </a:r>
            <a:r>
              <a:rPr lang="en-US" altLang="zh-CN" dirty="0"/>
              <a:t>[0].Text;</a:t>
            </a:r>
            <a:endParaRPr lang="zh-CN" altLang="zh-CN" dirty="0"/>
          </a:p>
          <a:p>
            <a:r>
              <a:rPr lang="en-US" altLang="zh-CN" dirty="0"/>
              <a:t>    </a:t>
            </a:r>
            <a:r>
              <a:rPr lang="en-US" altLang="zh-CN" dirty="0" err="1"/>
              <a:t>ListDirsAndFiles</a:t>
            </a:r>
            <a:r>
              <a:rPr lang="en-US" altLang="zh-CN" dirty="0"/>
              <a:t>(</a:t>
            </a:r>
            <a:r>
              <a:rPr lang="en-US" altLang="zh-CN" dirty="0" err="1"/>
              <a:t>txtPath.Text.Trim</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682633018"/>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p>
        </p:txBody>
      </p:sp>
      <p:sp>
        <p:nvSpPr>
          <p:cNvPr id="3" name="TextBox 2"/>
          <p:cNvSpPr txBox="1"/>
          <p:nvPr/>
        </p:nvSpPr>
        <p:spPr>
          <a:xfrm>
            <a:off x="1052623" y="1371600"/>
            <a:ext cx="9813851" cy="923330"/>
          </a:xfrm>
          <a:prstGeom prst="rect">
            <a:avLst/>
          </a:prstGeom>
          <a:noFill/>
        </p:spPr>
        <p:txBody>
          <a:bodyPr wrap="square" rtlCol="0">
            <a:spAutoFit/>
          </a:bodyPr>
          <a:lstStyle/>
          <a:p>
            <a:pPr indent="542925"/>
            <a:r>
              <a:rPr lang="en-US" altLang="zh-CN" b="1" dirty="0"/>
              <a:t>5</a:t>
            </a:r>
            <a:r>
              <a:rPr lang="zh-CN" altLang="zh-CN" b="1" dirty="0"/>
              <a:t>．运行程序</a:t>
            </a:r>
          </a:p>
          <a:p>
            <a:pPr indent="542925"/>
            <a:r>
              <a:rPr lang="zh-CN" altLang="zh-CN" dirty="0"/>
              <a:t>运行程序，双击目录树中的某项，在右边列表视图中将显示其下的所有内容，双击某个文件夹则打开此文件夹，进入新一级的子目录，运行效果如图</a:t>
            </a:r>
            <a:r>
              <a:rPr lang="en-US" altLang="zh-CN" dirty="0"/>
              <a:t>8.14</a:t>
            </a:r>
            <a:r>
              <a:rPr lang="zh-CN" altLang="zh-CN" dirty="0"/>
              <a:t>所示</a:t>
            </a:r>
            <a:r>
              <a:rPr lang="zh-CN" altLang="zh-CN" dirty="0" smtClean="0"/>
              <a:t>。</a:t>
            </a:r>
            <a:endParaRPr lang="zh-CN" altLang="zh-CN" dirty="0"/>
          </a:p>
        </p:txBody>
      </p:sp>
      <p:pic>
        <p:nvPicPr>
          <p:cNvPr id="18434" name="图片 1"/>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512620" y="2294930"/>
            <a:ext cx="5382954" cy="349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80720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操作文件夹</a:t>
            </a:r>
          </a:p>
        </p:txBody>
      </p:sp>
      <p:sp>
        <p:nvSpPr>
          <p:cNvPr id="4" name="TextBox 3"/>
          <p:cNvSpPr txBox="1"/>
          <p:nvPr/>
        </p:nvSpPr>
        <p:spPr>
          <a:xfrm>
            <a:off x="978195" y="1275907"/>
            <a:ext cx="9952075" cy="646331"/>
          </a:xfrm>
          <a:prstGeom prst="rect">
            <a:avLst/>
          </a:prstGeom>
          <a:noFill/>
        </p:spPr>
        <p:txBody>
          <a:bodyPr wrap="square" rtlCol="0">
            <a:spAutoFit/>
          </a:bodyPr>
          <a:lstStyle/>
          <a:p>
            <a:pPr indent="446088"/>
            <a:r>
              <a:rPr lang="en-US" altLang="zh-CN" dirty="0" err="1"/>
              <a:t>DirectoryInfo</a:t>
            </a:r>
            <a:r>
              <a:rPr lang="zh-CN" altLang="zh-CN" dirty="0"/>
              <a:t>类对象可以表示一个特定的文件夹，可以在该对象上执行与</a:t>
            </a:r>
            <a:r>
              <a:rPr lang="en-US" altLang="zh-CN" dirty="0"/>
              <a:t>Directory</a:t>
            </a:r>
            <a:r>
              <a:rPr lang="zh-CN" altLang="zh-CN" dirty="0"/>
              <a:t>类相同的操作，还可以使用它列举子文件夹和文件。</a:t>
            </a:r>
            <a:r>
              <a:rPr lang="en-US" altLang="zh-CN" dirty="0" err="1"/>
              <a:t>DirectoryInfo</a:t>
            </a:r>
            <a:r>
              <a:rPr lang="zh-CN" altLang="zh-CN" dirty="0"/>
              <a:t>类的主要方法如表</a:t>
            </a:r>
            <a:r>
              <a:rPr lang="en-US" altLang="zh-CN" dirty="0"/>
              <a:t>8.2</a:t>
            </a:r>
            <a:r>
              <a:rPr lang="zh-CN" altLang="zh-CN" dirty="0"/>
              <a:t>所示。</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90096685"/>
              </p:ext>
            </p:extLst>
          </p:nvPr>
        </p:nvGraphicFramePr>
        <p:xfrm>
          <a:off x="2753833" y="2051667"/>
          <a:ext cx="7527851" cy="2499070"/>
        </p:xfrm>
        <a:graphic>
          <a:graphicData uri="http://schemas.openxmlformats.org/drawingml/2006/table">
            <a:tbl>
              <a:tblPr/>
              <a:tblGrid>
                <a:gridCol w="1787260"/>
                <a:gridCol w="5740591"/>
              </a:tblGrid>
              <a:tr h="357010">
                <a:tc>
                  <a:txBody>
                    <a:bodyPr/>
                    <a:lstStyle/>
                    <a:p>
                      <a:pPr algn="ctr">
                        <a:spcAft>
                          <a:spcPts val="0"/>
                        </a:spcAft>
                      </a:pPr>
                      <a:r>
                        <a:rPr lang="zh-CN" sz="1400" kern="100" dirty="0">
                          <a:effectLst/>
                          <a:latin typeface="Times New Roman"/>
                          <a:ea typeface="宋体"/>
                        </a:rPr>
                        <a:t>方</a:t>
                      </a:r>
                      <a:r>
                        <a:rPr lang="en-US" sz="1400" kern="100" dirty="0">
                          <a:effectLst/>
                          <a:latin typeface="Times New Roman"/>
                          <a:ea typeface="宋体"/>
                        </a:rPr>
                        <a:t>  </a:t>
                      </a:r>
                      <a:r>
                        <a:rPr lang="zh-CN" sz="1400" kern="100" dirty="0">
                          <a:effectLst/>
                          <a:latin typeface="Times New Roman"/>
                          <a:ea typeface="宋体"/>
                        </a:rPr>
                        <a:t>法 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7010">
                <a:tc>
                  <a:txBody>
                    <a:bodyPr/>
                    <a:lstStyle/>
                    <a:p>
                      <a:pPr algn="just">
                        <a:spcAft>
                          <a:spcPts val="0"/>
                        </a:spcAft>
                      </a:pPr>
                      <a:r>
                        <a:rPr lang="en-US" sz="1400" kern="100">
                          <a:effectLst/>
                          <a:latin typeface="Times New Roman"/>
                          <a:ea typeface="宋体"/>
                        </a:rPr>
                        <a:t>Create(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创建文件夹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u="none" strike="noStrike" kern="100" dirty="0" err="1">
                          <a:solidFill>
                            <a:schemeClr val="tx1"/>
                          </a:solidFill>
                          <a:effectLst/>
                          <a:latin typeface="Times New Roman"/>
                          <a:ea typeface="宋体"/>
                        </a:rPr>
                        <a:t>CreateSubdirectory</a:t>
                      </a:r>
                      <a:r>
                        <a:rPr lang="en-US" sz="1400" kern="100" dirty="0">
                          <a:solidFill>
                            <a:schemeClr val="tx1"/>
                          </a:solidFill>
                          <a:effectLst/>
                          <a:latin typeface="Times New Roman"/>
                          <a:ea typeface="宋体"/>
                        </a:rPr>
                        <a:t>( </a:t>
                      </a:r>
                      <a:r>
                        <a:rPr lang="en-US" sz="1400" kern="100" dirty="0">
                          <a:effectLst/>
                          <a:latin typeface="Times New Roman"/>
                          <a:ea typeface="宋体"/>
                        </a:rPr>
                        <a:t>) </a:t>
                      </a:r>
                      <a:endParaRPr lang="zh-CN" sz="1400" kern="10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在指定路径中创建一个或多个子文件夹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a:ea typeface="宋体"/>
                        </a:rPr>
                        <a:t>Delete(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从路径中删除</a:t>
                      </a:r>
                      <a:r>
                        <a:rPr lang="en-US" sz="1400" kern="100">
                          <a:effectLst/>
                          <a:latin typeface="Times New Roman"/>
                          <a:ea typeface="宋体"/>
                        </a:rPr>
                        <a:t> DirectoryInfo </a:t>
                      </a:r>
                      <a:r>
                        <a:rPr lang="zh-CN" sz="1400" kern="100">
                          <a:effectLst/>
                          <a:latin typeface="Times New Roman"/>
                          <a:ea typeface="宋体"/>
                        </a:rPr>
                        <a:t>及其内容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a:ea typeface="宋体"/>
                        </a:rPr>
                        <a:t>MoveTo(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将</a:t>
                      </a:r>
                      <a:r>
                        <a:rPr lang="en-US" sz="1400" kern="100">
                          <a:effectLst/>
                          <a:latin typeface="Times New Roman"/>
                          <a:ea typeface="宋体"/>
                        </a:rPr>
                        <a:t> DirectoryInfo </a:t>
                      </a:r>
                      <a:r>
                        <a:rPr lang="zh-CN" sz="1400" kern="100">
                          <a:effectLst/>
                          <a:latin typeface="Times New Roman"/>
                          <a:ea typeface="宋体"/>
                        </a:rPr>
                        <a:t>实例及其内容移动到新路径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a:ea typeface="宋体"/>
                        </a:rPr>
                        <a:t>GetDirectories(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返回当前文件夹的子文件夹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a:ea typeface="宋体"/>
                        </a:rPr>
                        <a:t>GetFiles( )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返回当前文件夹的文件列表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978195" y="4775147"/>
            <a:ext cx="10047768" cy="646331"/>
          </a:xfrm>
          <a:prstGeom prst="rect">
            <a:avLst/>
          </a:prstGeom>
        </p:spPr>
        <p:txBody>
          <a:bodyPr wrap="square">
            <a:spAutoFit/>
          </a:bodyPr>
          <a:lstStyle/>
          <a:p>
            <a:pPr indent="446088"/>
            <a:r>
              <a:rPr lang="zh-CN" altLang="zh-CN" dirty="0"/>
              <a:t>【例</a:t>
            </a:r>
            <a:r>
              <a:rPr lang="en-US" altLang="zh-CN" b="1" dirty="0"/>
              <a:t>8.1</a:t>
            </a:r>
            <a:r>
              <a:rPr lang="zh-CN" altLang="zh-CN" dirty="0"/>
              <a:t>】 利用</a:t>
            </a:r>
            <a:r>
              <a:rPr lang="en-US" altLang="zh-CN" dirty="0"/>
              <a:t>Directory</a:t>
            </a:r>
            <a:r>
              <a:rPr lang="zh-CN" altLang="zh-CN" dirty="0"/>
              <a:t>类和</a:t>
            </a:r>
            <a:r>
              <a:rPr lang="en-US" altLang="zh-CN" dirty="0" err="1"/>
              <a:t>DirectoryInfo</a:t>
            </a:r>
            <a:r>
              <a:rPr lang="zh-CN" altLang="zh-CN" dirty="0"/>
              <a:t>类读取</a:t>
            </a:r>
            <a:r>
              <a:rPr lang="en-US" altLang="zh-CN" dirty="0"/>
              <a:t>C</a:t>
            </a:r>
            <a:r>
              <a:rPr lang="zh-CN" altLang="zh-CN" dirty="0"/>
              <a:t>盘的文件夹及子文件夹，并以目录树和图标的方式显示。</a:t>
            </a:r>
          </a:p>
        </p:txBody>
      </p:sp>
    </p:spTree>
    <p:extLst>
      <p:ext uri="{BB962C8B-B14F-4D97-AF65-F5344CB8AC3E}">
        <p14:creationId xmlns:p14="http://schemas.microsoft.com/office/powerpoint/2010/main" val="362028412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．本例用到的新控件简介</a:t>
            </a:r>
          </a:p>
        </p:txBody>
      </p:sp>
      <p:sp>
        <p:nvSpPr>
          <p:cNvPr id="4" name="TextBox 3"/>
          <p:cNvSpPr txBox="1"/>
          <p:nvPr/>
        </p:nvSpPr>
        <p:spPr>
          <a:xfrm>
            <a:off x="1063256" y="1467293"/>
            <a:ext cx="9867014" cy="4662815"/>
          </a:xfrm>
          <a:prstGeom prst="rect">
            <a:avLst/>
          </a:prstGeom>
          <a:noFill/>
        </p:spPr>
        <p:txBody>
          <a:bodyPr wrap="square" rtlCol="0">
            <a:spAutoFit/>
          </a:bodyPr>
          <a:lstStyle/>
          <a:p>
            <a:pPr indent="446088">
              <a:lnSpc>
                <a:spcPct val="150000"/>
              </a:lnSpc>
            </a:pPr>
            <a:r>
              <a:rPr lang="en-US" altLang="zh-CN" dirty="0">
                <a:sym typeface="Wingdings"/>
              </a:rPr>
              <a:t></a:t>
            </a:r>
            <a:r>
              <a:rPr lang="en-US" altLang="zh-CN" dirty="0"/>
              <a:t>  </a:t>
            </a:r>
            <a:r>
              <a:rPr lang="en-US" altLang="zh-CN" b="1" dirty="0" err="1"/>
              <a:t>ListView</a:t>
            </a:r>
            <a:r>
              <a:rPr lang="zh-CN" altLang="zh-CN" b="1" dirty="0"/>
              <a:t>控件</a:t>
            </a:r>
            <a:r>
              <a:rPr lang="zh-CN" altLang="zh-CN" dirty="0" smtClean="0"/>
              <a:t>（</a:t>
            </a:r>
            <a:r>
              <a:rPr lang="en-US" altLang="zh-CN" dirty="0" smtClean="0"/>
              <a:t>       </a:t>
            </a:r>
            <a:r>
              <a:rPr lang="zh-CN" altLang="zh-CN" dirty="0"/>
              <a:t>）</a:t>
            </a:r>
          </a:p>
          <a:p>
            <a:pPr indent="446088">
              <a:lnSpc>
                <a:spcPct val="150000"/>
              </a:lnSpc>
            </a:pPr>
            <a:r>
              <a:rPr lang="en-US" altLang="zh-CN" dirty="0" err="1"/>
              <a:t>ListView</a:t>
            </a:r>
            <a:r>
              <a:rPr lang="zh-CN" altLang="zh-CN" dirty="0"/>
              <a:t>控件显示带图标的项列表，通过它可创建类似于</a:t>
            </a:r>
            <a:r>
              <a:rPr lang="en-US" altLang="zh-CN" dirty="0"/>
              <a:t>Windows</a:t>
            </a:r>
            <a:r>
              <a:rPr lang="zh-CN" altLang="zh-CN" dirty="0"/>
              <a:t>资源管理器中右边窗格的用户界面。该控件具有</a:t>
            </a:r>
            <a:r>
              <a:rPr lang="en-US" altLang="zh-CN" dirty="0"/>
              <a:t>4</a:t>
            </a:r>
            <a:r>
              <a:rPr lang="zh-CN" altLang="zh-CN" dirty="0"/>
              <a:t>种视图模式：</a:t>
            </a:r>
            <a:r>
              <a:rPr lang="en-US" altLang="zh-CN" dirty="0" err="1"/>
              <a:t>LargeIcon</a:t>
            </a:r>
            <a:r>
              <a:rPr lang="zh-CN" altLang="zh-CN" dirty="0"/>
              <a:t>、</a:t>
            </a:r>
            <a:r>
              <a:rPr lang="en-US" altLang="zh-CN" dirty="0" err="1"/>
              <a:t>SmallIcon</a:t>
            </a:r>
            <a:r>
              <a:rPr lang="zh-CN" altLang="zh-CN" dirty="0"/>
              <a:t>、</a:t>
            </a:r>
            <a:r>
              <a:rPr lang="en-US" altLang="zh-CN" dirty="0"/>
              <a:t>List</a:t>
            </a:r>
            <a:r>
              <a:rPr lang="zh-CN" altLang="zh-CN" dirty="0"/>
              <a:t>和</a:t>
            </a:r>
            <a:r>
              <a:rPr lang="en-US" altLang="zh-CN" dirty="0"/>
              <a:t>Details</a:t>
            </a:r>
            <a:r>
              <a:rPr lang="zh-CN" altLang="zh-CN" dirty="0"/>
              <a:t>，由</a:t>
            </a:r>
            <a:r>
              <a:rPr lang="en-US" altLang="zh-CN" dirty="0"/>
              <a:t>View</a:t>
            </a:r>
            <a:r>
              <a:rPr lang="zh-CN" altLang="zh-CN" dirty="0"/>
              <a:t>属性设置。</a:t>
            </a:r>
          </a:p>
          <a:p>
            <a:pPr indent="446088">
              <a:lnSpc>
                <a:spcPct val="150000"/>
              </a:lnSpc>
            </a:pPr>
            <a:r>
              <a:rPr lang="en-US" altLang="zh-CN" dirty="0">
                <a:sym typeface="Wingdings"/>
              </a:rPr>
              <a:t></a:t>
            </a:r>
            <a:r>
              <a:rPr lang="en-US" altLang="zh-CN" dirty="0"/>
              <a:t>  </a:t>
            </a:r>
            <a:r>
              <a:rPr lang="en-US" altLang="zh-CN" b="1" dirty="0" err="1"/>
              <a:t>TreeView</a:t>
            </a:r>
            <a:r>
              <a:rPr lang="zh-CN" altLang="zh-CN" b="1" dirty="0"/>
              <a:t>控件</a:t>
            </a:r>
            <a:r>
              <a:rPr lang="zh-CN" altLang="zh-CN" dirty="0"/>
              <a:t>（</a:t>
            </a:r>
            <a:r>
              <a:rPr lang="en-US" altLang="zh-CN" dirty="0"/>
              <a:t> </a:t>
            </a:r>
            <a:r>
              <a:rPr lang="en-US" altLang="zh-CN" dirty="0" smtClean="0"/>
              <a:t>      </a:t>
            </a:r>
            <a:r>
              <a:rPr lang="zh-CN" altLang="zh-CN" dirty="0" smtClean="0"/>
              <a:t>）</a:t>
            </a:r>
            <a:endParaRPr lang="zh-CN" altLang="zh-CN" dirty="0"/>
          </a:p>
          <a:p>
            <a:pPr indent="446088">
              <a:lnSpc>
                <a:spcPct val="150000"/>
              </a:lnSpc>
            </a:pPr>
            <a:r>
              <a:rPr lang="en-US" altLang="zh-CN" dirty="0" err="1"/>
              <a:t>TreeView</a:t>
            </a:r>
            <a:r>
              <a:rPr lang="zh-CN" altLang="zh-CN" dirty="0"/>
              <a:t>控件可以为用户显示节点层次结构，树视图中的各个节点可能包含其他节点（子节点）。可以按展开或折叠的方式显示父节点或包含子节点的节点。通过将树视图的</a:t>
            </a:r>
            <a:r>
              <a:rPr lang="en-US" altLang="zh-CN" dirty="0" err="1"/>
              <a:t>CheckBoxes</a:t>
            </a:r>
            <a:r>
              <a:rPr lang="zh-CN" altLang="zh-CN" dirty="0"/>
              <a:t>属性设置为</a:t>
            </a:r>
            <a:r>
              <a:rPr lang="en-US" altLang="zh-CN" dirty="0"/>
              <a:t>true</a:t>
            </a:r>
            <a:r>
              <a:rPr lang="zh-CN" altLang="zh-CN" dirty="0"/>
              <a:t>，还可以显示在节点旁边带有复选框的树视图。然后，通过将节点的</a:t>
            </a:r>
            <a:r>
              <a:rPr lang="en-US" altLang="zh-CN" dirty="0"/>
              <a:t>Checked</a:t>
            </a:r>
            <a:r>
              <a:rPr lang="zh-CN" altLang="zh-CN" dirty="0"/>
              <a:t>属性设置为</a:t>
            </a:r>
            <a:r>
              <a:rPr lang="en-US" altLang="zh-CN" dirty="0"/>
              <a:t>true</a:t>
            </a:r>
            <a:r>
              <a:rPr lang="zh-CN" altLang="zh-CN" dirty="0"/>
              <a:t>或</a:t>
            </a:r>
            <a:r>
              <a:rPr lang="en-US" altLang="zh-CN" dirty="0"/>
              <a:t>false</a:t>
            </a:r>
            <a:r>
              <a:rPr lang="zh-CN" altLang="zh-CN" dirty="0"/>
              <a:t>，用编程方式来选中或清除节点。</a:t>
            </a:r>
          </a:p>
          <a:p>
            <a:pPr indent="446088">
              <a:lnSpc>
                <a:spcPct val="150000"/>
              </a:lnSpc>
            </a:pPr>
            <a:r>
              <a:rPr lang="en-US" altLang="zh-CN" dirty="0">
                <a:sym typeface="Wingdings"/>
              </a:rPr>
              <a:t></a:t>
            </a:r>
            <a:r>
              <a:rPr lang="en-US" altLang="zh-CN" dirty="0"/>
              <a:t>  </a:t>
            </a:r>
            <a:r>
              <a:rPr lang="en-US" altLang="zh-CN" b="1" dirty="0" err="1"/>
              <a:t>ImageList</a:t>
            </a:r>
            <a:r>
              <a:rPr lang="zh-CN" altLang="zh-CN" b="1" dirty="0"/>
              <a:t>组件</a:t>
            </a:r>
            <a:r>
              <a:rPr lang="zh-CN" altLang="zh-CN" dirty="0" smtClean="0"/>
              <a:t>（</a:t>
            </a:r>
            <a:r>
              <a:rPr lang="en-US" altLang="zh-CN" dirty="0" smtClean="0"/>
              <a:t>       </a:t>
            </a:r>
            <a:r>
              <a:rPr lang="zh-CN" altLang="zh-CN" dirty="0" smtClean="0"/>
              <a:t>）</a:t>
            </a:r>
            <a:endParaRPr lang="zh-CN" altLang="zh-CN" dirty="0"/>
          </a:p>
          <a:p>
            <a:pPr indent="446088">
              <a:lnSpc>
                <a:spcPct val="150000"/>
              </a:lnSpc>
            </a:pPr>
            <a:r>
              <a:rPr lang="en-US" altLang="zh-CN" dirty="0" err="1"/>
              <a:t>ImageList</a:t>
            </a:r>
            <a:r>
              <a:rPr lang="zh-CN" altLang="zh-CN" dirty="0"/>
              <a:t>组件用于存储图像，这些图像随后可由控件显示。图像列表能够为一致的单个图像目录编写代码，还可以使同一个图像列表与多个控件相关联</a:t>
            </a:r>
            <a:r>
              <a:rPr lang="zh-CN" altLang="zh-CN" dirty="0" smtClean="0"/>
              <a:t>。</a:t>
            </a:r>
            <a:endParaRPr lang="zh-CN" altLang="zh-CN"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936" y="1629752"/>
            <a:ext cx="436378" cy="17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454" y="2856762"/>
            <a:ext cx="430655" cy="18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742" y="4915210"/>
            <a:ext cx="453548" cy="19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749977"/>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p>
        </p:txBody>
      </p:sp>
      <p:sp>
        <p:nvSpPr>
          <p:cNvPr id="4" name="TextBox 3"/>
          <p:cNvSpPr txBox="1"/>
          <p:nvPr/>
        </p:nvSpPr>
        <p:spPr>
          <a:xfrm>
            <a:off x="1038451" y="1034166"/>
            <a:ext cx="9920177" cy="1754326"/>
          </a:xfrm>
          <a:prstGeom prst="rect">
            <a:avLst/>
          </a:prstGeom>
          <a:noFill/>
        </p:spPr>
        <p:txBody>
          <a:bodyPr wrap="square" rtlCol="0">
            <a:spAutoFit/>
          </a:bodyPr>
          <a:lstStyle/>
          <a:p>
            <a:pPr indent="446088"/>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a:t>Directory</a:t>
            </a:r>
            <a:r>
              <a:rPr lang="zh-CN" altLang="zh-CN" dirty="0"/>
              <a:t>类和</a:t>
            </a:r>
            <a:r>
              <a:rPr lang="en-US" altLang="zh-CN" dirty="0" err="1"/>
              <a:t>DirectoryInfo</a:t>
            </a:r>
            <a:r>
              <a:rPr lang="zh-CN" altLang="zh-CN" dirty="0"/>
              <a:t>类”。从工具箱中分别拖曳</a:t>
            </a:r>
            <a:r>
              <a:rPr lang="en-US" altLang="zh-CN" dirty="0"/>
              <a:t>1</a:t>
            </a:r>
            <a:r>
              <a:rPr lang="zh-CN" altLang="zh-CN" dirty="0"/>
              <a:t>个</a:t>
            </a:r>
            <a:r>
              <a:rPr lang="en-US" altLang="zh-CN" dirty="0" err="1"/>
              <a:t>ImageList</a:t>
            </a:r>
            <a:r>
              <a:rPr lang="zh-CN" altLang="zh-CN" dirty="0"/>
              <a:t>、</a:t>
            </a:r>
            <a:r>
              <a:rPr lang="en-US" altLang="zh-CN" dirty="0"/>
              <a:t>1</a:t>
            </a:r>
            <a:r>
              <a:rPr lang="zh-CN" altLang="zh-CN" dirty="0"/>
              <a:t>个</a:t>
            </a:r>
            <a:r>
              <a:rPr lang="en-US" altLang="zh-CN" dirty="0" err="1"/>
              <a:t>TreeView</a:t>
            </a:r>
            <a:r>
              <a:rPr lang="zh-CN" altLang="zh-CN" dirty="0"/>
              <a:t>和</a:t>
            </a:r>
            <a:r>
              <a:rPr lang="en-US" altLang="zh-CN" dirty="0"/>
              <a:t>1</a:t>
            </a:r>
            <a:r>
              <a:rPr lang="zh-CN" altLang="zh-CN" dirty="0"/>
              <a:t>个</a:t>
            </a:r>
            <a:r>
              <a:rPr lang="en-US" altLang="zh-CN" dirty="0" err="1"/>
              <a:t>ListView</a:t>
            </a:r>
            <a:r>
              <a:rPr lang="zh-CN" altLang="zh-CN" dirty="0"/>
              <a:t>控件到窗体中，在控件</a:t>
            </a:r>
            <a:r>
              <a:rPr lang="en-US" altLang="zh-CN" dirty="0"/>
              <a:t>imageList1</a:t>
            </a:r>
            <a:r>
              <a:rPr lang="zh-CN" altLang="zh-CN" dirty="0"/>
              <a:t>的</a:t>
            </a:r>
            <a:r>
              <a:rPr lang="en-US" altLang="zh-CN" dirty="0"/>
              <a:t>Image</a:t>
            </a:r>
            <a:r>
              <a:rPr lang="zh-CN" altLang="zh-CN" dirty="0"/>
              <a:t>属性中分别添加</a:t>
            </a:r>
            <a:r>
              <a:rPr lang="en-US" altLang="zh-CN" dirty="0"/>
              <a:t>2</a:t>
            </a:r>
            <a:r>
              <a:rPr lang="zh-CN" altLang="zh-CN" dirty="0"/>
              <a:t>个文件夹图片（事先准备）成员。控件</a:t>
            </a:r>
            <a:r>
              <a:rPr lang="en-US" altLang="zh-CN" dirty="0"/>
              <a:t>treeView1</a:t>
            </a:r>
            <a:r>
              <a:rPr lang="zh-CN" altLang="zh-CN" dirty="0"/>
              <a:t>的</a:t>
            </a:r>
            <a:r>
              <a:rPr lang="en-US" altLang="zh-CN" dirty="0" err="1"/>
              <a:t>ImageList</a:t>
            </a:r>
            <a:r>
              <a:rPr lang="zh-CN" altLang="zh-CN" dirty="0"/>
              <a:t>属性值设置为“</a:t>
            </a:r>
            <a:r>
              <a:rPr lang="en-US" altLang="zh-CN" dirty="0"/>
              <a:t>imageList1</a:t>
            </a:r>
            <a:r>
              <a:rPr lang="zh-CN" altLang="zh-CN" dirty="0"/>
              <a:t>”，控件</a:t>
            </a:r>
            <a:r>
              <a:rPr lang="en-US" altLang="zh-CN" dirty="0"/>
              <a:t>listView1</a:t>
            </a:r>
            <a:r>
              <a:rPr lang="zh-CN" altLang="zh-CN" dirty="0"/>
              <a:t>的</a:t>
            </a:r>
            <a:r>
              <a:rPr lang="en-US" altLang="zh-CN" dirty="0" err="1"/>
              <a:t>LargeImageList</a:t>
            </a:r>
            <a:r>
              <a:rPr lang="zh-CN" altLang="zh-CN" dirty="0"/>
              <a:t>属性值设置为“</a:t>
            </a:r>
            <a:r>
              <a:rPr lang="en-US" altLang="zh-CN" dirty="0"/>
              <a:t>imageList1</a:t>
            </a:r>
            <a:r>
              <a:rPr lang="zh-CN" altLang="zh-CN" dirty="0"/>
              <a:t>”。</a:t>
            </a:r>
          </a:p>
          <a:p>
            <a:pPr indent="446088"/>
            <a:r>
              <a:rPr lang="zh-CN" altLang="zh-CN" dirty="0"/>
              <a:t>所要添加的命名空间为</a:t>
            </a:r>
            <a:r>
              <a:rPr lang="zh-CN" altLang="zh-CN" dirty="0" smtClean="0"/>
              <a:t>：</a:t>
            </a:r>
            <a:endParaRPr lang="zh-CN" altLang="zh-CN" dirty="0"/>
          </a:p>
        </p:txBody>
      </p:sp>
      <p:sp>
        <p:nvSpPr>
          <p:cNvPr id="6" name="圆角矩形 5"/>
          <p:cNvSpPr/>
          <p:nvPr/>
        </p:nvSpPr>
        <p:spPr>
          <a:xfrm>
            <a:off x="1591672" y="2797721"/>
            <a:ext cx="8792797"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7" name="矩形 6"/>
          <p:cNvSpPr/>
          <p:nvPr/>
        </p:nvSpPr>
        <p:spPr>
          <a:xfrm>
            <a:off x="1443162" y="3221665"/>
            <a:ext cx="4596130" cy="369332"/>
          </a:xfrm>
          <a:prstGeom prst="rect">
            <a:avLst/>
          </a:prstGeom>
        </p:spPr>
        <p:txBody>
          <a:bodyPr wrap="none">
            <a:spAutoFit/>
          </a:bodyPr>
          <a:lstStyle/>
          <a:p>
            <a:r>
              <a:rPr lang="zh-CN" altLang="zh-CN" dirty="0"/>
              <a:t>双击窗体添加</a:t>
            </a:r>
            <a:r>
              <a:rPr lang="en-US" altLang="zh-CN" dirty="0"/>
              <a:t>Form1</a:t>
            </a:r>
            <a:r>
              <a:rPr lang="zh-CN" altLang="zh-CN" dirty="0"/>
              <a:t>的</a:t>
            </a:r>
            <a:r>
              <a:rPr lang="en-US" altLang="zh-CN" dirty="0"/>
              <a:t>Load</a:t>
            </a:r>
            <a:r>
              <a:rPr lang="zh-CN" altLang="zh-CN" dirty="0"/>
              <a:t>事件，代码为：</a:t>
            </a:r>
          </a:p>
        </p:txBody>
      </p:sp>
      <p:sp>
        <p:nvSpPr>
          <p:cNvPr id="8" name="TextBox 7"/>
          <p:cNvSpPr txBox="1"/>
          <p:nvPr/>
        </p:nvSpPr>
        <p:spPr>
          <a:xfrm>
            <a:off x="1591671" y="3590997"/>
            <a:ext cx="8792797" cy="2553891"/>
          </a:xfrm>
          <a:prstGeom prst="roundRect">
            <a:avLst>
              <a:gd name="adj" fmla="val 5426"/>
            </a:avLst>
          </a:prstGeom>
          <a:solidFill>
            <a:srgbClr val="EDD0D0"/>
          </a:solidFill>
        </p:spPr>
        <p:txBody>
          <a:bodyPr wrap="square" rtlCol="0">
            <a:spAutoFit/>
          </a:bodyPr>
          <a:lstStyle/>
          <a:p>
            <a:r>
              <a:rPr lang="en-US" altLang="zh-CN" sz="1600" dirty="0"/>
              <a:t>private void Form1_Load(object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foreach</a:t>
            </a:r>
            <a:r>
              <a:rPr lang="en-US" altLang="zh-CN" sz="1600" dirty="0"/>
              <a:t> (string </a:t>
            </a:r>
            <a:r>
              <a:rPr lang="en-US" altLang="zh-CN" sz="1600" dirty="0" err="1"/>
              <a:t>str</a:t>
            </a:r>
            <a:r>
              <a:rPr lang="en-US" altLang="zh-CN" sz="1600" dirty="0"/>
              <a:t> in </a:t>
            </a:r>
            <a:r>
              <a:rPr lang="en-US" altLang="zh-CN" sz="1600" dirty="0" err="1"/>
              <a:t>Directory.GetDirectories</a:t>
            </a:r>
            <a:r>
              <a:rPr lang="en-US" altLang="zh-CN" sz="1600" dirty="0"/>
              <a:t>(@"C:\"))</a:t>
            </a:r>
            <a:endParaRPr lang="zh-CN" altLang="zh-CN" sz="1600" dirty="0"/>
          </a:p>
          <a:p>
            <a:r>
              <a:rPr lang="en-US" altLang="zh-CN" sz="1600" dirty="0"/>
              <a:t>    {</a:t>
            </a:r>
            <a:endParaRPr lang="zh-CN" altLang="zh-CN" sz="1600" dirty="0"/>
          </a:p>
          <a:p>
            <a:r>
              <a:rPr lang="en-US" altLang="zh-CN" sz="1600" dirty="0"/>
              <a:t>        </a:t>
            </a:r>
            <a:r>
              <a:rPr lang="en-US" altLang="zh-CN" sz="1600" dirty="0" err="1"/>
              <a:t>TreeNode</a:t>
            </a:r>
            <a:r>
              <a:rPr lang="en-US" altLang="zh-CN" sz="1600" dirty="0"/>
              <a:t> node = new </a:t>
            </a:r>
            <a:r>
              <a:rPr lang="en-US" altLang="zh-CN" sz="1600" dirty="0" err="1"/>
              <a:t>TreeNode</a:t>
            </a:r>
            <a:r>
              <a:rPr lang="en-US" altLang="zh-CN" sz="1600" dirty="0"/>
              <a:t>();</a:t>
            </a:r>
            <a:endParaRPr lang="zh-CN" altLang="zh-CN" sz="1600" dirty="0"/>
          </a:p>
          <a:p>
            <a:r>
              <a:rPr lang="en-US" altLang="zh-CN" sz="1600" dirty="0"/>
              <a:t>        </a:t>
            </a:r>
            <a:r>
              <a:rPr lang="en-US" altLang="zh-CN" sz="1600" dirty="0" err="1"/>
              <a:t>node.Text</a:t>
            </a:r>
            <a:r>
              <a:rPr lang="en-US" altLang="zh-CN" sz="1600" dirty="0"/>
              <a:t> = </a:t>
            </a:r>
            <a:r>
              <a:rPr lang="en-US" altLang="zh-CN" sz="1600" dirty="0" err="1"/>
              <a:t>str</a:t>
            </a:r>
            <a:r>
              <a:rPr lang="en-US" altLang="zh-CN" sz="1600" dirty="0"/>
              <a:t>;</a:t>
            </a:r>
            <a:endParaRPr lang="zh-CN" altLang="zh-CN" sz="1600" dirty="0"/>
          </a:p>
          <a:p>
            <a:r>
              <a:rPr lang="en-US" altLang="zh-CN" sz="1600" dirty="0"/>
              <a:t>        treeView1.Nodes.Add(node);</a:t>
            </a:r>
            <a:endParaRPr lang="zh-CN" altLang="zh-CN" sz="1600" dirty="0"/>
          </a:p>
          <a:p>
            <a:r>
              <a:rPr lang="en-US" altLang="zh-CN" sz="1600" dirty="0"/>
              <a:t>    }</a:t>
            </a:r>
            <a:endParaRPr lang="zh-CN" altLang="zh-CN" sz="1600" dirty="0"/>
          </a:p>
          <a:p>
            <a:r>
              <a:rPr lang="en-US" altLang="zh-CN" sz="1600" dirty="0" smtClean="0"/>
              <a:t>}</a:t>
            </a:r>
            <a:endParaRPr lang="zh-CN" altLang="zh-CN" sz="1600" dirty="0"/>
          </a:p>
        </p:txBody>
      </p:sp>
    </p:spTree>
    <p:extLst>
      <p:ext uri="{BB962C8B-B14F-4D97-AF65-F5344CB8AC3E}">
        <p14:creationId xmlns:p14="http://schemas.microsoft.com/office/powerpoint/2010/main" val="4237160800"/>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p>
        </p:txBody>
      </p:sp>
      <p:sp>
        <p:nvSpPr>
          <p:cNvPr id="4" name="矩形 3"/>
          <p:cNvSpPr/>
          <p:nvPr/>
        </p:nvSpPr>
        <p:spPr>
          <a:xfrm>
            <a:off x="1204375" y="1202883"/>
            <a:ext cx="5104924" cy="369332"/>
          </a:xfrm>
          <a:prstGeom prst="rect">
            <a:avLst/>
          </a:prstGeom>
        </p:spPr>
        <p:txBody>
          <a:bodyPr wrap="none">
            <a:spAutoFit/>
          </a:bodyPr>
          <a:lstStyle/>
          <a:p>
            <a:r>
              <a:rPr lang="zh-CN" altLang="zh-CN" dirty="0"/>
              <a:t>添加控件</a:t>
            </a:r>
            <a:r>
              <a:rPr lang="en-US" altLang="zh-CN" dirty="0"/>
              <a:t>treeView1</a:t>
            </a:r>
            <a:r>
              <a:rPr lang="zh-CN" altLang="zh-CN" dirty="0"/>
              <a:t>的</a:t>
            </a:r>
            <a:r>
              <a:rPr lang="en-US" altLang="zh-CN" dirty="0" err="1"/>
              <a:t>AfterSelect</a:t>
            </a:r>
            <a:r>
              <a:rPr lang="zh-CN" altLang="zh-CN" dirty="0"/>
              <a:t>事件，代码为：</a:t>
            </a:r>
          </a:p>
        </p:txBody>
      </p:sp>
      <p:sp>
        <p:nvSpPr>
          <p:cNvPr id="5" name="TextBox 4"/>
          <p:cNvSpPr txBox="1"/>
          <p:nvPr/>
        </p:nvSpPr>
        <p:spPr>
          <a:xfrm>
            <a:off x="1270589" y="1572215"/>
            <a:ext cx="9537405" cy="2635329"/>
          </a:xfrm>
          <a:prstGeom prst="roundRect">
            <a:avLst>
              <a:gd name="adj" fmla="val 4400"/>
            </a:avLst>
          </a:prstGeom>
          <a:solidFill>
            <a:srgbClr val="EDD0D0"/>
          </a:solidFill>
        </p:spPr>
        <p:txBody>
          <a:bodyPr wrap="square" rtlCol="0">
            <a:spAutoFit/>
          </a:bodyPr>
          <a:lstStyle/>
          <a:p>
            <a:r>
              <a:rPr lang="en-US" altLang="zh-CN" dirty="0"/>
              <a:t>private void treeView1_AfterSelect(object sender, </a:t>
            </a:r>
            <a:r>
              <a:rPr lang="en-US" altLang="zh-CN" dirty="0" err="1"/>
              <a:t>TreeViewEventArgs</a:t>
            </a:r>
            <a:r>
              <a:rPr lang="en-US" altLang="zh-CN" dirty="0"/>
              <a:t> e)</a:t>
            </a:r>
            <a:endParaRPr lang="zh-CN" altLang="zh-CN" dirty="0"/>
          </a:p>
          <a:p>
            <a:r>
              <a:rPr lang="en-US" altLang="zh-CN" dirty="0"/>
              <a:t>{</a:t>
            </a:r>
            <a:endParaRPr lang="zh-CN" altLang="zh-CN" dirty="0"/>
          </a:p>
          <a:p>
            <a:r>
              <a:rPr lang="en-US" altLang="zh-CN" dirty="0"/>
              <a:t>    listView1.Clear();</a:t>
            </a:r>
            <a:endParaRPr lang="zh-CN" altLang="zh-CN" dirty="0"/>
          </a:p>
          <a:p>
            <a:r>
              <a:rPr lang="en-US" altLang="zh-CN" dirty="0"/>
              <a:t>    </a:t>
            </a:r>
            <a:r>
              <a:rPr lang="en-US" altLang="zh-CN" dirty="0" err="1"/>
              <a:t>DirectoryInfo</a:t>
            </a:r>
            <a:r>
              <a:rPr lang="en-US" altLang="zh-CN" dirty="0"/>
              <a:t> </a:t>
            </a:r>
            <a:r>
              <a:rPr lang="en-US" altLang="zh-CN" dirty="0" err="1"/>
              <a:t>dirinfo</a:t>
            </a:r>
            <a:r>
              <a:rPr lang="en-US" altLang="zh-CN" dirty="0"/>
              <a:t> = new </a:t>
            </a:r>
            <a:r>
              <a:rPr lang="en-US" altLang="zh-CN" dirty="0" err="1"/>
              <a:t>DirectoryInfo</a:t>
            </a:r>
            <a:r>
              <a:rPr lang="en-US" altLang="zh-CN" dirty="0"/>
              <a:t>(</a:t>
            </a:r>
            <a:r>
              <a:rPr lang="en-US" altLang="zh-CN" dirty="0" err="1"/>
              <a:t>e.Node.Text</a:t>
            </a:r>
            <a:r>
              <a:rPr lang="en-US" altLang="zh-CN" dirty="0"/>
              <a:t>);</a:t>
            </a:r>
            <a:endParaRPr lang="zh-CN" altLang="zh-CN" dirty="0"/>
          </a:p>
          <a:p>
            <a:r>
              <a:rPr lang="en-US" altLang="zh-CN" dirty="0"/>
              <a:t>    </a:t>
            </a:r>
            <a:r>
              <a:rPr lang="en-US" altLang="zh-CN" dirty="0" err="1"/>
              <a:t>foreach</a:t>
            </a:r>
            <a:r>
              <a:rPr lang="en-US" altLang="zh-CN" dirty="0"/>
              <a:t> (</a:t>
            </a:r>
            <a:r>
              <a:rPr lang="en-US" altLang="zh-CN" dirty="0" err="1"/>
              <a:t>DirectoryInfo</a:t>
            </a:r>
            <a:r>
              <a:rPr lang="en-US" altLang="zh-CN" dirty="0"/>
              <a:t> </a:t>
            </a:r>
            <a:r>
              <a:rPr lang="en-US" altLang="zh-CN" dirty="0" err="1"/>
              <a:t>dir</a:t>
            </a:r>
            <a:r>
              <a:rPr lang="en-US" altLang="zh-CN" dirty="0"/>
              <a:t> in </a:t>
            </a:r>
            <a:r>
              <a:rPr lang="en-US" altLang="zh-CN" dirty="0" err="1"/>
              <a:t>dirinfo.GetDirectories</a:t>
            </a:r>
            <a:r>
              <a:rPr lang="en-US" altLang="zh-CN" dirty="0"/>
              <a:t>())</a:t>
            </a:r>
            <a:endParaRPr lang="zh-CN" altLang="zh-CN" dirty="0"/>
          </a:p>
          <a:p>
            <a:r>
              <a:rPr lang="en-US" altLang="zh-CN" dirty="0"/>
              <a:t>    {</a:t>
            </a:r>
            <a:endParaRPr lang="zh-CN" altLang="zh-CN" dirty="0"/>
          </a:p>
          <a:p>
            <a:r>
              <a:rPr lang="en-US" altLang="zh-CN" dirty="0"/>
              <a:t>        listView1.Items.Add(</a:t>
            </a:r>
            <a:r>
              <a:rPr lang="en-US" altLang="zh-CN" dirty="0" err="1"/>
              <a:t>dir.Name</a:t>
            </a:r>
            <a:r>
              <a:rPr lang="en-US" altLang="zh-CN" dirty="0"/>
              <a:t>, 1);</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805750951"/>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9">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4487</Words>
  <Application>Microsoft Office PowerPoint</Application>
  <PresentationFormat>自定义</PresentationFormat>
  <Paragraphs>600</Paragraphs>
  <Slides>59</Slides>
  <Notes>11</Notes>
  <HiddenSlides>0</HiddenSlides>
  <MMClips>4</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1" baseType="lpstr">
      <vt:lpstr>Office 主题​​</vt:lpstr>
      <vt:lpstr>Microsoft Office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421</cp:revision>
  <dcterms:created xsi:type="dcterms:W3CDTF">2017-05-12T01:42:55Z</dcterms:created>
  <dcterms:modified xsi:type="dcterms:W3CDTF">2018-04-02T07:39:28Z</dcterms:modified>
</cp:coreProperties>
</file>